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4" r:id="rId2"/>
    <p:sldId id="281" r:id="rId3"/>
    <p:sldId id="285" r:id="rId4"/>
    <p:sldId id="282" r:id="rId5"/>
    <p:sldId id="286" r:id="rId6"/>
    <p:sldId id="287" r:id="rId7"/>
    <p:sldId id="288" r:id="rId8"/>
    <p:sldId id="277" r:id="rId9"/>
    <p:sldId id="278" r:id="rId10"/>
    <p:sldId id="280" r:id="rId11"/>
    <p:sldId id="276" r:id="rId12"/>
    <p:sldId id="275" r:id="rId13"/>
    <p:sldId id="269" r:id="rId14"/>
    <p:sldId id="270" r:id="rId15"/>
    <p:sldId id="271" r:id="rId16"/>
    <p:sldId id="273" r:id="rId17"/>
    <p:sldId id="274" r:id="rId18"/>
    <p:sldId id="268" r:id="rId19"/>
    <p:sldId id="259" r:id="rId20"/>
    <p:sldId id="257" r:id="rId21"/>
    <p:sldId id="258" r:id="rId22"/>
    <p:sldId id="262" r:id="rId23"/>
    <p:sldId id="263" r:id="rId24"/>
    <p:sldId id="264" r:id="rId25"/>
    <p:sldId id="267" r:id="rId26"/>
    <p:sldId id="265" r:id="rId27"/>
    <p:sldId id="266" r:id="rId28"/>
    <p:sldId id="289" r:id="rId2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032"/>
    <a:srgbClr val="00005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824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ru-RU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CE0C15C2-9B5C-4F5D-B872-B2023DCFA0E9}" type="datetimeFigureOut">
              <a:rPr lang="ru-RU"/>
              <a:pPr/>
              <a:t>22.02.2022</a:t>
            </a:fld>
            <a:endParaRPr lang="ru-RU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ru-RU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D6B7A9D7-F74F-4D2F-9933-88B006781827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A09E1-7063-4801-97AB-A8CFAB070827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BD1F9-750D-41F4-B47D-7ECB5A52F40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EF4D0-690D-4D52-914D-E58152EEBD34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65844-287C-4B5E-895A-AF58EAAF3BF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B82F5-68A7-498C-BAA2-0921F610F2C1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CDD57-19C7-4373-AF66-7538F17FEA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F9E88-CC9E-447C-8DE0-2C9F695DA3E0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2188A-CA25-4AE9-9C6F-858FF03D703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7AC6C-EC0F-4DF8-8EB1-148F38EDBA5D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2B781-CBDA-4CC3-98B7-5C3A15E232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E8736-9C10-4836-8569-5E4F942C74F1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F03F4-A90B-48BF-B4B8-96B70C34E41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3E0F2-4F1D-4BD8-859A-6B321EA0BC9A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35EED-8BAE-4AFE-8814-4736EF4AAF1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6EB80-86AB-4486-B517-AB0CA2EE07C1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8958D-B2F2-4367-9EF7-48DD619A2C2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86BF8-60FA-42CC-826B-FDCA44BFA247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6CB4C-F5AC-4021-B6E5-C5CF0B6F010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31C72-36EC-4B41-86E7-78A912C2659E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F4C21-6F3D-4F0D-9CD0-C48E1982632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C7B00-EE8A-46E0-A184-4068398FFEB0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ED34E-E91E-4A88-A933-157BAC9D097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8C72B38-2312-4F94-8803-D561D1AC273E}" type="datetimeFigureOut">
              <a:rPr lang="ru-RU"/>
              <a:pPr>
                <a:defRPr/>
              </a:pPr>
              <a:t>22.02.2022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4819F1-60F8-4DE8-BBCC-5AA3B6868A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>
          <a:xfrm>
            <a:off x="539552" y="44624"/>
            <a:ext cx="8075612" cy="6309320"/>
          </a:xfrm>
        </p:spPr>
        <p:txBody>
          <a:bodyPr/>
          <a:lstStyle/>
          <a:p>
            <a:r>
              <a:rPr lang="uk-UA" dirty="0" smtClean="0">
                <a:solidFill>
                  <a:srgbClr val="000054"/>
                </a:solidFill>
                <a:latin typeface="Times New Roman" pitchFamily="18" charset="0"/>
              </a:rPr>
              <a:t>Звіт </a:t>
            </a:r>
            <a:br>
              <a:rPr lang="uk-UA" dirty="0" smtClean="0">
                <a:solidFill>
                  <a:srgbClr val="000054"/>
                </a:solidFill>
                <a:latin typeface="Times New Roman" pitchFamily="18" charset="0"/>
              </a:rPr>
            </a:br>
            <a:r>
              <a:rPr lang="uk-UA" dirty="0" smtClean="0">
                <a:solidFill>
                  <a:srgbClr val="000054"/>
                </a:solidFill>
                <a:latin typeface="Times New Roman" pitchFamily="18" charset="0"/>
              </a:rPr>
              <a:t>кафедри </a:t>
            </a:r>
            <a:r>
              <a:rPr lang="uk-UA" dirty="0" err="1" smtClean="0">
                <a:solidFill>
                  <a:srgbClr val="000054"/>
                </a:solidFill>
                <a:latin typeface="Times New Roman" pitchFamily="18" charset="0"/>
              </a:rPr>
              <a:t>комп</a:t>
            </a:r>
            <a:r>
              <a:rPr lang="en-US" dirty="0" smtClean="0">
                <a:solidFill>
                  <a:srgbClr val="000054"/>
                </a:solidFill>
                <a:latin typeface="Times New Roman" pitchFamily="18" charset="0"/>
              </a:rPr>
              <a:t>’</a:t>
            </a:r>
            <a:r>
              <a:rPr lang="uk-UA" dirty="0" err="1" smtClean="0">
                <a:solidFill>
                  <a:srgbClr val="000054"/>
                </a:solidFill>
                <a:latin typeface="Times New Roman" pitchFamily="18" charset="0"/>
              </a:rPr>
              <a:t>ютерних</a:t>
            </a:r>
            <a:r>
              <a:rPr lang="uk-UA" dirty="0" smtClean="0">
                <a:solidFill>
                  <a:srgbClr val="000054"/>
                </a:solidFill>
                <a:latin typeface="Times New Roman" pitchFamily="18" charset="0"/>
              </a:rPr>
              <a:t> технологій</a:t>
            </a:r>
            <a:r>
              <a:rPr lang="en-US" dirty="0" smtClean="0">
                <a:solidFill>
                  <a:srgbClr val="000054"/>
                </a:solidFill>
                <a:latin typeface="Times New Roman" pitchFamily="18" charset="0"/>
              </a:rPr>
              <a:t/>
            </a:r>
            <a:br>
              <a:rPr lang="en-US" dirty="0" smtClean="0">
                <a:solidFill>
                  <a:srgbClr val="000054"/>
                </a:solidFill>
                <a:latin typeface="Times New Roman" pitchFamily="18" charset="0"/>
              </a:rPr>
            </a:br>
            <a:r>
              <a:rPr lang="uk-UA" dirty="0" smtClean="0">
                <a:solidFill>
                  <a:srgbClr val="000054"/>
                </a:solidFill>
                <a:latin typeface="Times New Roman" pitchFamily="18" charset="0"/>
              </a:rPr>
              <a:t>з профорієнтаційної роботи </a:t>
            </a:r>
            <a:br>
              <a:rPr lang="uk-UA" dirty="0" smtClean="0">
                <a:solidFill>
                  <a:srgbClr val="000054"/>
                </a:solidFill>
                <a:latin typeface="Times New Roman" pitchFamily="18" charset="0"/>
              </a:rPr>
            </a:br>
            <a:r>
              <a:rPr lang="ru-RU" dirty="0" smtClean="0">
                <a:solidFill>
                  <a:srgbClr val="000054"/>
                </a:solidFill>
                <a:latin typeface="Times New Roman" pitchFamily="18" charset="0"/>
              </a:rPr>
              <a:t>за 2021-2022 р.р.</a:t>
            </a:r>
            <a:br>
              <a:rPr lang="ru-RU" dirty="0" smtClean="0">
                <a:solidFill>
                  <a:srgbClr val="000054"/>
                </a:solidFill>
                <a:latin typeface="Times New Roman" pitchFamily="18" charset="0"/>
              </a:rPr>
            </a:br>
            <a:r>
              <a:rPr lang="ru-RU" dirty="0" smtClean="0">
                <a:solidFill>
                  <a:srgbClr val="000054"/>
                </a:solidFill>
                <a:latin typeface="Times New Roman" pitchFamily="18" charset="0"/>
              </a:rPr>
              <a:t>(</a:t>
            </a:r>
            <a:r>
              <a:rPr lang="ru-RU" dirty="0" err="1" smtClean="0">
                <a:solidFill>
                  <a:srgbClr val="000054"/>
                </a:solidFill>
                <a:latin typeface="Times New Roman" pitchFamily="18" charset="0"/>
              </a:rPr>
              <a:t>вересень</a:t>
            </a:r>
            <a:r>
              <a:rPr lang="ru-RU" dirty="0" smtClean="0">
                <a:solidFill>
                  <a:srgbClr val="000054"/>
                </a:solidFill>
                <a:latin typeface="Times New Roman" pitchFamily="18" charset="0"/>
              </a:rPr>
              <a:t> 2021-лютий 2022)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116632"/>
            <a:ext cx="2952328" cy="4428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5" name="Заголовок 1"/>
          <p:cNvSpPr txBox="1">
            <a:spLocks/>
          </p:cNvSpPr>
          <p:nvPr/>
        </p:nvSpPr>
        <p:spPr bwMode="auto">
          <a:xfrm>
            <a:off x="0" y="0"/>
            <a:ext cx="5580112" cy="40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500" dirty="0">
                <a:solidFill>
                  <a:srgbClr val="070032"/>
                </a:solidFill>
                <a:cs typeface="Times New Roman" pitchFamily="18" charset="0"/>
              </a:rPr>
              <a:t>Студенти </a:t>
            </a:r>
            <a:r>
              <a:rPr lang="uk-UA" sz="2500" dirty="0" smtClean="0">
                <a:solidFill>
                  <a:srgbClr val="070032"/>
                </a:solidFill>
                <a:cs typeface="Times New Roman" pitchFamily="18" charset="0"/>
              </a:rPr>
              <a:t>приймали участь у благодійній акції та викупили ракету.</a:t>
            </a:r>
          </a:p>
          <a:p>
            <a:pPr algn="ctr"/>
            <a:r>
              <a:rPr lang="uk-UA" sz="2500" dirty="0" smtClean="0">
                <a:solidFill>
                  <a:srgbClr val="070032"/>
                </a:solidFill>
              </a:rPr>
              <a:t>Кошти від продажу ракет будуть направлені на побудову дитячого майданчика на території </a:t>
            </a:r>
            <a:r>
              <a:rPr lang="en-US" sz="2500" dirty="0" smtClean="0">
                <a:solidFill>
                  <a:srgbClr val="070032"/>
                </a:solidFill>
              </a:rPr>
              <a:t>Gagarin</a:t>
            </a:r>
            <a:r>
              <a:rPr lang="ru-RU" sz="2500" dirty="0" smtClean="0">
                <a:solidFill>
                  <a:srgbClr val="070032"/>
                </a:solidFill>
              </a:rPr>
              <a:t>-</a:t>
            </a:r>
            <a:r>
              <a:rPr lang="en-US" sz="2500" dirty="0" smtClean="0">
                <a:solidFill>
                  <a:srgbClr val="070032"/>
                </a:solidFill>
              </a:rPr>
              <a:t>Park</a:t>
            </a:r>
            <a:r>
              <a:rPr lang="uk-UA" sz="2500" dirty="0" smtClean="0">
                <a:solidFill>
                  <a:srgbClr val="070032"/>
                </a:solidFill>
              </a:rPr>
              <a:t>.</a:t>
            </a:r>
          </a:p>
          <a:p>
            <a:pPr algn="ctr"/>
            <a:r>
              <a:rPr lang="uk-UA" sz="2500" dirty="0" smtClean="0">
                <a:solidFill>
                  <a:srgbClr val="070032"/>
                </a:solidFill>
              </a:rPr>
              <a:t>Студенти самі зібрали кошти і подарували факультету красиву </a:t>
            </a:r>
            <a:r>
              <a:rPr lang="uk-UA" sz="2500" dirty="0" err="1" smtClean="0">
                <a:solidFill>
                  <a:srgbClr val="070032"/>
                </a:solidFill>
              </a:rPr>
              <a:t>арт-ракету</a:t>
            </a:r>
            <a:r>
              <a:rPr lang="uk-UA" sz="2500" dirty="0" smtClean="0">
                <a:solidFill>
                  <a:srgbClr val="070032"/>
                </a:solidFill>
              </a:rPr>
              <a:t> “</a:t>
            </a:r>
            <a:r>
              <a:rPr lang="en-US" sz="2500" dirty="0" err="1" smtClean="0">
                <a:solidFill>
                  <a:srgbClr val="070032"/>
                </a:solidFill>
              </a:rPr>
              <a:t>AngelofUkraine</a:t>
            </a:r>
            <a:r>
              <a:rPr lang="uk-UA" sz="2500" dirty="0" smtClean="0">
                <a:solidFill>
                  <a:srgbClr val="070032"/>
                </a:solidFill>
              </a:rPr>
              <a:t>”, розписану відомим українським майстром </a:t>
            </a:r>
            <a:r>
              <a:rPr lang="uk-UA" sz="2500" dirty="0" err="1" smtClean="0">
                <a:solidFill>
                  <a:srgbClr val="070032"/>
                </a:solidFill>
              </a:rPr>
              <a:t>стріт-арту</a:t>
            </a:r>
            <a:r>
              <a:rPr lang="uk-UA" sz="2500" dirty="0" smtClean="0">
                <a:solidFill>
                  <a:srgbClr val="070032"/>
                </a:solidFill>
              </a:rPr>
              <a:t> Валерієм </a:t>
            </a:r>
            <a:r>
              <a:rPr lang="uk-UA" sz="2500" dirty="0" err="1" smtClean="0">
                <a:solidFill>
                  <a:srgbClr val="070032"/>
                </a:solidFill>
              </a:rPr>
              <a:t>Колором</a:t>
            </a:r>
            <a:r>
              <a:rPr lang="uk-UA" sz="2500" dirty="0" smtClean="0">
                <a:solidFill>
                  <a:srgbClr val="070032"/>
                </a:solidFill>
              </a:rPr>
              <a:t>(</a:t>
            </a:r>
            <a:r>
              <a:rPr lang="en-US" sz="2500" dirty="0" err="1" smtClean="0">
                <a:solidFill>
                  <a:srgbClr val="070032"/>
                </a:solidFill>
              </a:rPr>
              <a:t>ZdesRoy</a:t>
            </a:r>
            <a:r>
              <a:rPr lang="uk-UA" sz="2500" dirty="0" smtClean="0">
                <a:solidFill>
                  <a:srgbClr val="070032"/>
                </a:solidFill>
              </a:rPr>
              <a:t>)</a:t>
            </a:r>
            <a:endParaRPr lang="uk-UA" sz="2500" dirty="0">
              <a:solidFill>
                <a:srgbClr val="070032"/>
              </a:solidFill>
              <a:cs typeface="Times New Roman" pitchFamily="18" charset="0"/>
            </a:endParaRP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 cstate="print"/>
          <a:srcRect l="31499" t="53155" r="21721" b="37170"/>
          <a:stretch>
            <a:fillRect/>
          </a:stretch>
        </p:blipFill>
        <p:spPr bwMode="auto">
          <a:xfrm>
            <a:off x="0" y="4363935"/>
            <a:ext cx="9144000" cy="2521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AutoShape 4" descr="https://gagarinpark.dp.ua/uploads/images/auction_lot_gallery/0/1c52a6775d1892120b5543369be36906/db19285a6c0999e6213589a16ba6c6c4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1"/>
          <p:cNvSpPr txBox="1">
            <a:spLocks/>
          </p:cNvSpPr>
          <p:nvPr/>
        </p:nvSpPr>
        <p:spPr bwMode="auto">
          <a:xfrm>
            <a:off x="4067944" y="404664"/>
            <a:ext cx="5076056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3200" dirty="0" err="1">
                <a:solidFill>
                  <a:srgbClr val="070032"/>
                </a:solidFill>
                <a:cs typeface="Times New Roman" pitchFamily="18" charset="0"/>
              </a:rPr>
              <a:t>Сірик</a:t>
            </a: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 </a:t>
            </a:r>
            <a:r>
              <a:rPr lang="uk-UA" sz="3200" dirty="0" err="1">
                <a:solidFill>
                  <a:srgbClr val="070032"/>
                </a:solidFill>
                <a:cs typeface="Times New Roman" pitchFamily="18" charset="0"/>
              </a:rPr>
              <a:t>Светлана</a:t>
            </a: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 </a:t>
            </a:r>
            <a:r>
              <a:rPr lang="uk-UA" sz="3200" dirty="0" err="1">
                <a:solidFill>
                  <a:srgbClr val="070032"/>
                </a:solidFill>
                <a:cs typeface="Times New Roman" pitchFamily="18" charset="0"/>
              </a:rPr>
              <a:t>Федерівна</a:t>
            </a: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 заступник декана з ОВР </a:t>
            </a:r>
          </a:p>
          <a:p>
            <a:pPr algn="ctr"/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Приєднана до каналу у </a:t>
            </a:r>
            <a:r>
              <a:rPr lang="uk-UA" sz="3200" dirty="0" err="1">
                <a:solidFill>
                  <a:srgbClr val="070032"/>
                </a:solidFill>
                <a:cs typeface="Times New Roman" pitchFamily="18" charset="0"/>
              </a:rPr>
              <a:t>вайбері</a:t>
            </a: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 – профорієнтація 2021  </a:t>
            </a:r>
          </a:p>
        </p:txBody>
      </p:sp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0"/>
            <a:ext cx="3727450" cy="807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Заголовок 1"/>
          <p:cNvSpPr txBox="1">
            <a:spLocks/>
          </p:cNvSpPr>
          <p:nvPr/>
        </p:nvSpPr>
        <p:spPr bwMode="auto">
          <a:xfrm>
            <a:off x="4067175" y="333375"/>
            <a:ext cx="4932363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3200">
                <a:solidFill>
                  <a:srgbClr val="070032"/>
                </a:solidFill>
                <a:cs typeface="Times New Roman" pitchFamily="18" charset="0"/>
              </a:rPr>
              <a:t>Сірик Светлана Федерівна</a:t>
            </a:r>
          </a:p>
          <a:p>
            <a:pPr algn="ctr"/>
            <a:r>
              <a:rPr lang="uk-UA" sz="3200">
                <a:solidFill>
                  <a:srgbClr val="070032"/>
                </a:solidFill>
                <a:cs typeface="Times New Roman" pitchFamily="18" charset="0"/>
              </a:rPr>
              <a:t>заступник декана з ОВР</a:t>
            </a:r>
          </a:p>
          <a:p>
            <a:pPr algn="ctr"/>
            <a:r>
              <a:rPr lang="uk-UA" sz="3200">
                <a:solidFill>
                  <a:srgbClr val="070032"/>
                </a:solidFill>
                <a:cs typeface="Times New Roman" pitchFamily="18" charset="0"/>
              </a:rPr>
              <a:t> є членом завідувачів індустріального району.</a:t>
            </a:r>
          </a:p>
          <a:p>
            <a:pPr algn="ctr"/>
            <a:endParaRPr lang="uk-UA" sz="3200">
              <a:solidFill>
                <a:srgbClr val="070032"/>
              </a:solidFill>
              <a:cs typeface="Times New Roman" pitchFamily="18" charset="0"/>
            </a:endParaRPr>
          </a:p>
          <a:p>
            <a:pPr algn="ctr"/>
            <a:r>
              <a:rPr lang="uk-UA" sz="3200">
                <a:solidFill>
                  <a:srgbClr val="070032"/>
                </a:solidFill>
                <a:cs typeface="Times New Roman" pitchFamily="18" charset="0"/>
              </a:rPr>
              <a:t>Де поширює інформацію про дні відкритих дверей.</a:t>
            </a:r>
          </a:p>
          <a:p>
            <a:pPr algn="ctr"/>
            <a:endParaRPr lang="uk-UA" sz="3200">
              <a:solidFill>
                <a:srgbClr val="070032"/>
              </a:solidFill>
              <a:cs typeface="Times New Roman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6350"/>
            <a:ext cx="3706812" cy="803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125538"/>
            <a:ext cx="3887788" cy="551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1187450" y="0"/>
            <a:ext cx="7510463" cy="1223963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uk-UA" sz="30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12 лютого пройшов день відкритих дверей </a:t>
            </a:r>
            <a:r>
              <a:rPr lang="uk-UA" sz="3000" dirty="0" err="1">
                <a:solidFill>
                  <a:srgbClr val="070032"/>
                </a:solidFill>
                <a:ea typeface="+mj-ea"/>
                <a:cs typeface="Times New Roman" pitchFamily="18" charset="0"/>
              </a:rPr>
              <a:t>“Закохайся</a:t>
            </a:r>
            <a:r>
              <a:rPr lang="uk-UA" sz="30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 в ДНУ”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608513" y="1152525"/>
            <a:ext cx="4356100" cy="5661025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uk-UA" sz="4600" dirty="0">
                <a:solidFill>
                  <a:srgbClr val="070032"/>
                </a:solidFill>
                <a:cs typeface="Times New Roman" pitchFamily="18" charset="0"/>
              </a:rPr>
              <a:t>Від кафедри </a:t>
            </a:r>
            <a:r>
              <a:rPr lang="uk-UA" sz="4600" dirty="0" err="1" smtClean="0">
                <a:solidFill>
                  <a:srgbClr val="070032"/>
                </a:solidFill>
                <a:cs typeface="Times New Roman" pitchFamily="18" charset="0"/>
              </a:rPr>
              <a:t>КТ</a:t>
            </a:r>
            <a:endParaRPr lang="en-US" sz="4600" dirty="0" err="1">
              <a:solidFill>
                <a:srgbClr val="070032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uk-UA" sz="4600" dirty="0">
                <a:solidFill>
                  <a:srgbClr val="070032"/>
                </a:solidFill>
                <a:cs typeface="Times New Roman" pitchFamily="18" charset="0"/>
              </a:rPr>
              <a:t>Прийняли участь. </a:t>
            </a:r>
          </a:p>
          <a:p>
            <a:pPr algn="ctr" fontAlgn="auto">
              <a:spcAft>
                <a:spcPts val="0"/>
              </a:spcAft>
              <a:defRPr/>
            </a:pPr>
            <a:endParaRPr lang="uk-UA" sz="4600" dirty="0">
              <a:solidFill>
                <a:srgbClr val="070032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uk-UA" sz="4600" dirty="0">
                <a:solidFill>
                  <a:srgbClr val="070032"/>
                </a:solidFill>
                <a:cs typeface="Times New Roman" pitchFamily="18" charset="0"/>
              </a:rPr>
              <a:t>Викладачі: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4600" dirty="0">
                <a:solidFill>
                  <a:srgbClr val="070032"/>
                </a:solidFill>
                <a:cs typeface="Times New Roman" pitchFamily="18" charset="0"/>
              </a:rPr>
              <a:t>доц. Зайцев Вадим,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4600" dirty="0">
                <a:solidFill>
                  <a:srgbClr val="070032"/>
                </a:solidFill>
                <a:cs typeface="Times New Roman" pitchFamily="18" charset="0"/>
              </a:rPr>
              <a:t>проф. Книш Людмила,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4600" dirty="0">
                <a:solidFill>
                  <a:srgbClr val="070032"/>
                </a:solidFill>
                <a:cs typeface="Times New Roman" pitchFamily="18" charset="0"/>
              </a:rPr>
              <a:t>доц. Хижа Олександр, заступник декана з ОВР </a:t>
            </a:r>
            <a:r>
              <a:rPr lang="uk-UA" sz="4600" dirty="0" err="1">
                <a:solidFill>
                  <a:srgbClr val="070032"/>
                </a:solidFill>
                <a:cs typeface="Times New Roman" pitchFamily="18" charset="0"/>
              </a:rPr>
              <a:t>Сірик</a:t>
            </a:r>
            <a:r>
              <a:rPr lang="uk-UA" sz="4600" dirty="0">
                <a:solidFill>
                  <a:srgbClr val="070032"/>
                </a:solidFill>
                <a:cs typeface="Times New Roman" pitchFamily="18" charset="0"/>
              </a:rPr>
              <a:t> С.Ф.</a:t>
            </a:r>
          </a:p>
          <a:p>
            <a:pPr algn="ctr" fontAlgn="auto">
              <a:spcAft>
                <a:spcPts val="0"/>
              </a:spcAft>
              <a:defRPr/>
            </a:pPr>
            <a:endParaRPr lang="uk-UA" sz="4600" dirty="0">
              <a:solidFill>
                <a:srgbClr val="070032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uk-UA" sz="4600" dirty="0">
                <a:solidFill>
                  <a:srgbClr val="070032"/>
                </a:solidFill>
                <a:cs typeface="Times New Roman" pitchFamily="18" charset="0"/>
              </a:rPr>
              <a:t>Студенти-першокурсники групи ПА-21-2 прийняли також активну участь у даному заходу.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46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Васильків Тетяна, </a:t>
            </a:r>
            <a:r>
              <a:rPr lang="uk-UA" sz="4600" dirty="0" err="1">
                <a:solidFill>
                  <a:srgbClr val="070032"/>
                </a:solidFill>
                <a:ea typeface="+mj-ea"/>
                <a:cs typeface="Times New Roman" pitchFamily="18" charset="0"/>
              </a:rPr>
              <a:t>Стріляєва</a:t>
            </a:r>
            <a:r>
              <a:rPr lang="uk-UA" sz="46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 Софія, Трохименко Руслана, </a:t>
            </a:r>
            <a:r>
              <a:rPr lang="uk-UA" sz="4600" dirty="0" err="1">
                <a:solidFill>
                  <a:srgbClr val="070032"/>
                </a:solidFill>
                <a:ea typeface="+mj-ea"/>
                <a:cs typeface="Times New Roman" pitchFamily="18" charset="0"/>
              </a:rPr>
              <a:t>Овдак</a:t>
            </a:r>
            <a:r>
              <a:rPr lang="uk-UA" sz="46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 Поліна,</a:t>
            </a:r>
            <a:r>
              <a:rPr lang="en-US" sz="46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 </a:t>
            </a:r>
            <a:r>
              <a:rPr lang="ru-RU" sz="4600" dirty="0" err="1">
                <a:solidFill>
                  <a:srgbClr val="070032"/>
                </a:solidFill>
                <a:ea typeface="+mj-ea"/>
                <a:cs typeface="Times New Roman" pitchFamily="18" charset="0"/>
              </a:rPr>
              <a:t>Кандрать</a:t>
            </a:r>
            <a:r>
              <a:rPr lang="uk-UA" sz="4600" dirty="0" err="1">
                <a:solidFill>
                  <a:srgbClr val="070032"/>
                </a:solidFill>
                <a:ea typeface="+mj-ea"/>
                <a:cs typeface="Times New Roman" pitchFamily="18" charset="0"/>
              </a:rPr>
              <a:t>єва</a:t>
            </a:r>
            <a:r>
              <a:rPr lang="uk-UA" sz="46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 Даша, </a:t>
            </a:r>
            <a:r>
              <a:rPr lang="uk-UA" sz="4600" dirty="0" err="1">
                <a:solidFill>
                  <a:srgbClr val="070032"/>
                </a:solidFill>
                <a:ea typeface="+mj-ea"/>
                <a:cs typeface="Times New Roman" pitchFamily="18" charset="0"/>
              </a:rPr>
              <a:t>Шаталович</a:t>
            </a:r>
            <a:r>
              <a:rPr lang="uk-UA" sz="46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 Дмитро, Москаленко Арсеній, </a:t>
            </a:r>
            <a:r>
              <a:rPr lang="uk-UA" sz="4600" dirty="0" err="1">
                <a:solidFill>
                  <a:srgbClr val="070032"/>
                </a:solidFill>
                <a:ea typeface="+mj-ea"/>
                <a:cs typeface="Times New Roman" pitchFamily="18" charset="0"/>
              </a:rPr>
              <a:t>Почка</a:t>
            </a:r>
            <a:r>
              <a:rPr lang="uk-UA" sz="46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 Микита, Кирпа Тимур, </a:t>
            </a:r>
            <a:r>
              <a:rPr lang="uk-UA" sz="4600" dirty="0" err="1">
                <a:solidFill>
                  <a:srgbClr val="070032"/>
                </a:solidFill>
                <a:ea typeface="+mj-ea"/>
                <a:cs typeface="Times New Roman" pitchFamily="18" charset="0"/>
              </a:rPr>
              <a:t>Палешев</a:t>
            </a:r>
            <a:r>
              <a:rPr lang="uk-UA" sz="46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 Данило, </a:t>
            </a:r>
            <a:r>
              <a:rPr lang="uk-UA" sz="4600" dirty="0" err="1">
                <a:solidFill>
                  <a:srgbClr val="070032"/>
                </a:solidFill>
                <a:ea typeface="+mj-ea"/>
                <a:cs typeface="Times New Roman" pitchFamily="18" charset="0"/>
              </a:rPr>
              <a:t>Нечепоренко</a:t>
            </a:r>
            <a:r>
              <a:rPr lang="uk-UA" sz="46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 Олексій, </a:t>
            </a:r>
            <a:r>
              <a:rPr lang="uk-UA" sz="4600" dirty="0" err="1">
                <a:solidFill>
                  <a:srgbClr val="070032"/>
                </a:solidFill>
                <a:ea typeface="+mj-ea"/>
                <a:cs typeface="Times New Roman" pitchFamily="18" charset="0"/>
              </a:rPr>
              <a:t>Чурилов</a:t>
            </a:r>
            <a:r>
              <a:rPr lang="uk-UA" sz="4600" dirty="0">
                <a:solidFill>
                  <a:srgbClr val="070032"/>
                </a:solidFill>
                <a:ea typeface="+mj-ea"/>
                <a:cs typeface="Times New Roman" pitchFamily="18" charset="0"/>
              </a:rPr>
              <a:t> Данило.</a:t>
            </a:r>
            <a:endParaRPr lang="ru-RU" sz="4400" dirty="0"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 descr="https://att3.i.ua/attach/INBOX/621412fcbd9e/2/a1.jpg?I=cVd6wFGmaLaamYNXk3RnfA%3D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360363"/>
            <a:ext cx="4386262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 descr="https://att3.i.ua/attach/INBOX/6214136bbdc2/2/a2.jpg?I=cVd6wFGmaLaamYNXk3RnfA%3D%3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8" y="3573463"/>
            <a:ext cx="4386262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2" descr="https://www.dnu.dp.ua/images/news/Screenshot_2_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5850" y="908050"/>
            <a:ext cx="392430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https://att3.i.ua/attach/INBOX/62141463be17/2/a4.jpg?I=cVd6wFGmaLaamYNXk3RnfA%3D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4813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/>
          <p:cNvPicPr>
            <a:picLocks noChangeAspect="1" noChangeArrowheads="1"/>
          </p:cNvPicPr>
          <p:nvPr/>
        </p:nvPicPr>
        <p:blipFill>
          <a:blip r:embed="rId2" cstate="print">
            <a:lum bright="30000" contrast="10000"/>
          </a:blip>
          <a:srcRect/>
          <a:stretch>
            <a:fillRect/>
          </a:stretch>
        </p:blipFill>
        <p:spPr bwMode="auto">
          <a:xfrm>
            <a:off x="5076056" y="1124744"/>
            <a:ext cx="3889375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68313" y="0"/>
            <a:ext cx="8229600" cy="1223963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uk-UA" sz="3000" dirty="0">
                <a:solidFill>
                  <a:srgbClr val="000054"/>
                </a:solidFill>
                <a:ea typeface="+mj-ea"/>
                <a:cs typeface="Times New Roman" pitchFamily="18" charset="0"/>
              </a:rPr>
              <a:t>Оновлено випуск </a:t>
            </a:r>
            <a:r>
              <a:rPr lang="uk-UA" sz="3000" dirty="0" err="1">
                <a:solidFill>
                  <a:srgbClr val="000054"/>
                </a:solidFill>
                <a:ea typeface="+mj-ea"/>
                <a:cs typeface="Times New Roman" pitchFamily="18" charset="0"/>
              </a:rPr>
              <a:t>календарика</a:t>
            </a:r>
            <a:r>
              <a:rPr lang="uk-UA" sz="3000" dirty="0">
                <a:solidFill>
                  <a:srgbClr val="000054"/>
                </a:solidFill>
                <a:ea typeface="+mj-ea"/>
                <a:cs typeface="Times New Roman" pitchFamily="18" charset="0"/>
              </a:rPr>
              <a:t> факультету</a:t>
            </a: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/>
          <a:srcRect r="20984" b="18519"/>
          <a:stretch>
            <a:fillRect/>
          </a:stretch>
        </p:blipFill>
        <p:spPr bwMode="auto">
          <a:xfrm>
            <a:off x="539552" y="1124744"/>
            <a:ext cx="3816424" cy="524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r>
              <a:rPr lang="uk-UA" sz="2600" smtClean="0">
                <a:solidFill>
                  <a:srgbClr val="070032"/>
                </a:solidFill>
              </a:rPr>
              <a:t>Буклет </a:t>
            </a:r>
            <a:r>
              <a:rPr lang="ru-RU" sz="2600" smtClean="0">
                <a:solidFill>
                  <a:srgbClr val="070032"/>
                </a:solidFill>
              </a:rPr>
              <a:t>спеціальності 113 прикладна математика </a:t>
            </a:r>
            <a:br>
              <a:rPr lang="ru-RU" sz="2600" smtClean="0">
                <a:solidFill>
                  <a:srgbClr val="070032"/>
                </a:solidFill>
              </a:rPr>
            </a:br>
            <a:r>
              <a:rPr lang="ru-RU" sz="2600" smtClean="0">
                <a:solidFill>
                  <a:srgbClr val="070032"/>
                </a:solidFill>
              </a:rPr>
              <a:t>освітня програма “Комп’ютерне моделювання та технології програмування”</a:t>
            </a:r>
          </a:p>
        </p:txBody>
      </p:sp>
      <p:pic>
        <p:nvPicPr>
          <p:cNvPr id="28674" name="Содержимое 4" descr="изображение_viber_2022-02-21_19-31-24-92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1763" y="1341438"/>
            <a:ext cx="5376862" cy="5400675"/>
          </a:xfrm>
        </p:spPr>
      </p:pic>
      <p:sp>
        <p:nvSpPr>
          <p:cNvPr id="28675" name="Прямоугольник 6"/>
          <p:cNvSpPr>
            <a:spLocks noChangeArrowheads="1"/>
          </p:cNvSpPr>
          <p:nvPr/>
        </p:nvSpPr>
        <p:spPr bwMode="auto">
          <a:xfrm>
            <a:off x="5795963" y="1341438"/>
            <a:ext cx="3168650" cy="507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У 2021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році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кафедрою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комп'ютерних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технологій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було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розпочато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розробку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нового буклету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спеціальності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</a:p>
          <a:p>
            <a:pPr algn="just"/>
            <a:r>
              <a:rPr lang="ru-RU" b="1" dirty="0">
                <a:solidFill>
                  <a:srgbClr val="070032"/>
                </a:solidFill>
                <a:latin typeface="Calibri" pitchFamily="34" charset="0"/>
              </a:rPr>
              <a:t>113 </a:t>
            </a:r>
            <a:r>
              <a:rPr lang="ru-RU" b="1" dirty="0" err="1">
                <a:solidFill>
                  <a:srgbClr val="070032"/>
                </a:solidFill>
                <a:latin typeface="Calibri" pitchFamily="34" charset="0"/>
              </a:rPr>
              <a:t>прикладна</a:t>
            </a:r>
            <a:r>
              <a:rPr lang="ru-RU" b="1" dirty="0">
                <a:solidFill>
                  <a:srgbClr val="070032"/>
                </a:solidFill>
                <a:latin typeface="Calibri" pitchFamily="34" charset="0"/>
              </a:rPr>
              <a:t> математика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. </a:t>
            </a:r>
          </a:p>
          <a:p>
            <a:pPr algn="just"/>
            <a:endParaRPr lang="ru-RU" dirty="0">
              <a:solidFill>
                <a:srgbClr val="070032"/>
              </a:solidFill>
              <a:latin typeface="Calibri" pitchFamily="34" charset="0"/>
            </a:endParaRPr>
          </a:p>
          <a:p>
            <a:pPr algn="just"/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У 2022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році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було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випущено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новий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буклет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спеціальності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  <a:r>
              <a:rPr lang="ru-RU" b="1" dirty="0">
                <a:solidFill>
                  <a:srgbClr val="070032"/>
                </a:solidFill>
                <a:latin typeface="Calibri" pitchFamily="34" charset="0"/>
              </a:rPr>
              <a:t>113 </a:t>
            </a:r>
            <a:r>
              <a:rPr lang="ru-RU" b="1" dirty="0" err="1">
                <a:solidFill>
                  <a:srgbClr val="070032"/>
                </a:solidFill>
                <a:latin typeface="Calibri" pitchFamily="34" charset="0"/>
              </a:rPr>
              <a:t>прикладна</a:t>
            </a:r>
            <a:r>
              <a:rPr lang="ru-RU" b="1" dirty="0">
                <a:solidFill>
                  <a:srgbClr val="070032"/>
                </a:solidFill>
                <a:latin typeface="Calibri" pitchFamily="34" charset="0"/>
              </a:rPr>
              <a:t> математика 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за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освітньою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програмою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“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Комп’ютерне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моделювання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та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технології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 </a:t>
            </a:r>
            <a:r>
              <a:rPr lang="ru-RU" dirty="0" err="1">
                <a:solidFill>
                  <a:srgbClr val="070032"/>
                </a:solidFill>
                <a:latin typeface="Calibri" pitchFamily="34" charset="0"/>
              </a:rPr>
              <a:t>програмування</a:t>
            </a:r>
            <a:r>
              <a:rPr lang="ru-RU" dirty="0">
                <a:solidFill>
                  <a:srgbClr val="070032"/>
                </a:solidFill>
                <a:latin typeface="Calibri" pitchFamily="34" charset="0"/>
              </a:rPr>
              <a:t>”</a:t>
            </a:r>
          </a:p>
          <a:p>
            <a:pPr algn="just"/>
            <a:endParaRPr lang="uk-UA" dirty="0">
              <a:solidFill>
                <a:srgbClr val="070032"/>
              </a:solidFill>
              <a:latin typeface="Calibri" pitchFamily="34" charset="0"/>
            </a:endParaRPr>
          </a:p>
          <a:p>
            <a:pPr algn="just"/>
            <a:r>
              <a:rPr lang="uk-UA" dirty="0">
                <a:solidFill>
                  <a:srgbClr val="070032"/>
                </a:solidFill>
                <a:latin typeface="Calibri" pitchFamily="34" charset="0"/>
              </a:rPr>
              <a:t>Активну участь у розробці дизайну буклетів брали викладачі кафедри </a:t>
            </a:r>
            <a:r>
              <a:rPr lang="uk-UA" dirty="0" err="1" smtClean="0">
                <a:solidFill>
                  <a:srgbClr val="070032"/>
                </a:solidFill>
                <a:latin typeface="Calibri" pitchFamily="34" charset="0"/>
              </a:rPr>
              <a:t>КТ</a:t>
            </a:r>
            <a:r>
              <a:rPr lang="uk-UA" dirty="0">
                <a:solidFill>
                  <a:srgbClr val="070032"/>
                </a:solidFill>
                <a:latin typeface="Calibri" pitchFamily="34" charset="0"/>
              </a:rPr>
              <a:t>: </a:t>
            </a:r>
            <a:r>
              <a:rPr lang="uk-UA" b="1" dirty="0" err="1">
                <a:solidFill>
                  <a:srgbClr val="070032"/>
                </a:solidFill>
                <a:latin typeface="Calibri" pitchFamily="34" charset="0"/>
              </a:rPr>
              <a:t>Сафронова</a:t>
            </a:r>
            <a:r>
              <a:rPr lang="uk-UA" b="1" dirty="0">
                <a:solidFill>
                  <a:srgbClr val="070032"/>
                </a:solidFill>
                <a:latin typeface="Calibri" pitchFamily="34" charset="0"/>
              </a:rPr>
              <a:t> Інга </a:t>
            </a:r>
            <a:r>
              <a:rPr lang="uk-UA" b="1" dirty="0" err="1">
                <a:solidFill>
                  <a:srgbClr val="070032"/>
                </a:solidFill>
                <a:latin typeface="Calibri" pitchFamily="34" charset="0"/>
              </a:rPr>
              <a:t>Анатольєвна</a:t>
            </a:r>
            <a:r>
              <a:rPr lang="uk-UA" b="1" dirty="0">
                <a:solidFill>
                  <a:srgbClr val="070032"/>
                </a:solidFill>
                <a:latin typeface="Calibri" pitchFamily="34" charset="0"/>
              </a:rPr>
              <a:t>, </a:t>
            </a:r>
            <a:r>
              <a:rPr lang="uk-UA" b="1" dirty="0" err="1">
                <a:solidFill>
                  <a:srgbClr val="070032"/>
                </a:solidFill>
                <a:latin typeface="Calibri" pitchFamily="34" charset="0"/>
              </a:rPr>
              <a:t>Наталья</a:t>
            </a:r>
            <a:r>
              <a:rPr lang="uk-UA" b="1" dirty="0">
                <a:solidFill>
                  <a:srgbClr val="070032"/>
                </a:solidFill>
                <a:latin typeface="Calibri" pitchFamily="34" charset="0"/>
              </a:rPr>
              <a:t> Іванівна Степанова.</a:t>
            </a:r>
            <a:endParaRPr lang="ru-RU" b="1" dirty="0">
              <a:solidFill>
                <a:srgbClr val="070032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Заголовок 1"/>
          <p:cNvSpPr txBox="1">
            <a:spLocks/>
          </p:cNvSpPr>
          <p:nvPr/>
        </p:nvSpPr>
        <p:spPr bwMode="auto">
          <a:xfrm>
            <a:off x="755650" y="260350"/>
            <a:ext cx="7632700" cy="45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uk-UA" sz="3200" dirty="0">
              <a:solidFill>
                <a:srgbClr val="070032"/>
              </a:solidFill>
              <a:cs typeface="Times New Roman" pitchFamily="18" charset="0"/>
            </a:endParaRPr>
          </a:p>
          <a:p>
            <a:pPr algn="ctr"/>
            <a:r>
              <a:rPr lang="uk-UA" sz="3200" dirty="0">
                <a:solidFill>
                  <a:srgbClr val="000054"/>
                </a:solidFill>
                <a:cs typeface="Times New Roman" pitchFamily="18" charset="0"/>
              </a:rPr>
              <a:t>Початок навчального </a:t>
            </a:r>
            <a:r>
              <a:rPr lang="uk-UA" sz="3200" dirty="0" smtClean="0">
                <a:solidFill>
                  <a:srgbClr val="000054"/>
                </a:solidFill>
                <a:cs typeface="Times New Roman" pitchFamily="18" charset="0"/>
              </a:rPr>
              <a:t>року </a:t>
            </a:r>
            <a:r>
              <a:rPr lang="uk-UA" sz="3200" dirty="0">
                <a:solidFill>
                  <a:srgbClr val="000054"/>
                </a:solidFill>
                <a:cs typeface="Times New Roman" pitchFamily="18" charset="0"/>
              </a:rPr>
              <a:t>продовжив </a:t>
            </a:r>
            <a:r>
              <a:rPr lang="uk-UA" sz="3200" dirty="0" smtClean="0">
                <a:solidFill>
                  <a:srgbClr val="000054"/>
                </a:solidFill>
                <a:cs typeface="Times New Roman" pitchFamily="18" charset="0"/>
              </a:rPr>
              <a:t>низку </a:t>
            </a:r>
            <a:r>
              <a:rPr lang="uk-UA" sz="3200" dirty="0">
                <a:solidFill>
                  <a:srgbClr val="000054"/>
                </a:solidFill>
                <a:cs typeface="Times New Roman" pitchFamily="18" charset="0"/>
              </a:rPr>
              <a:t>університетських профорієнтаційних заходів.</a:t>
            </a:r>
          </a:p>
          <a:p>
            <a:pPr algn="ctr"/>
            <a:endParaRPr lang="uk-UA" sz="3200" dirty="0">
              <a:solidFill>
                <a:srgbClr val="000054"/>
              </a:solidFill>
              <a:cs typeface="Times New Roman" pitchFamily="18" charset="0"/>
            </a:endParaRPr>
          </a:p>
          <a:p>
            <a:pPr algn="ctr"/>
            <a:r>
              <a:rPr lang="uk-UA" sz="3600" dirty="0">
                <a:solidFill>
                  <a:srgbClr val="000054"/>
                </a:solidFill>
              </a:rPr>
              <a:t>18.09.21</a:t>
            </a:r>
            <a:endParaRPr lang="uk-UA" sz="3600" dirty="0">
              <a:solidFill>
                <a:srgbClr val="000054"/>
              </a:solidFill>
              <a:latin typeface="Arial" charset="0"/>
            </a:endParaRPr>
          </a:p>
          <a:p>
            <a:pPr algn="ctr"/>
            <a:r>
              <a:rPr lang="uk-UA" sz="3200" dirty="0">
                <a:solidFill>
                  <a:srgbClr val="000054"/>
                </a:solidFill>
              </a:rPr>
              <a:t>на території ботанічного саду університету відбувся </a:t>
            </a:r>
            <a:endParaRPr lang="en-US" sz="3200" dirty="0">
              <a:solidFill>
                <a:srgbClr val="000054"/>
              </a:solidFill>
            </a:endParaRPr>
          </a:p>
          <a:p>
            <a:pPr algn="ctr"/>
            <a:r>
              <a:rPr lang="en-US" sz="4000" dirty="0">
                <a:solidFill>
                  <a:srgbClr val="000054"/>
                </a:solidFill>
                <a:cs typeface="Times New Roman" pitchFamily="18" charset="0"/>
              </a:rPr>
              <a:t>DNU FEST</a:t>
            </a:r>
            <a:endParaRPr lang="ru-RU" sz="4000" dirty="0">
              <a:solidFill>
                <a:srgbClr val="000054"/>
              </a:solidFill>
            </a:endParaRPr>
          </a:p>
          <a:p>
            <a:pPr algn="ctr"/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 </a:t>
            </a:r>
            <a:endParaRPr lang="en-US" sz="3200" dirty="0">
              <a:solidFill>
                <a:srgbClr val="070032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uk-UA" sz="26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Профорієнтаційна робота зі студентами</a:t>
            </a:r>
            <a:r>
              <a:rPr lang="en-US" sz="26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6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спеціальності</a:t>
            </a:r>
            <a:r>
              <a:rPr lang="ru-RU" sz="2800" b="1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2800" b="1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Прикладна</a:t>
            </a:r>
            <a:r>
              <a:rPr lang="ru-RU" sz="2800" b="1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математика»</a:t>
            </a:r>
            <a:r>
              <a:rPr lang="uk-UA" sz="2800" b="1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sz="2800" b="1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uk-UA" sz="26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машинобудівного коледжу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356100" y="1341438"/>
            <a:ext cx="4608513" cy="5516562"/>
          </a:xfrm>
        </p:spPr>
        <p:txBody>
          <a:bodyPr rtlCol="0">
            <a:normAutofit fontScale="85000" lnSpcReduction="20000"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Мотивація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професійного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вибору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ставлення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абітурієнта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до закладу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вищої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освіти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професійна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орієнтація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життєві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плани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найчастіше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залежать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інформації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, яку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отримає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етапі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складного та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суперечливого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процесу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професійного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самовизначення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Саме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такої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позиції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дотримується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колектив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факультету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прикладної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математики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Дніпровського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національного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університету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імені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Олеся Гончара, тому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викладачі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студенти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факультету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постійно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відвідують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школи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ліцеї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коледжі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ознайомлюючи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потенційних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абітурієнтів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зі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спеціальностями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перевагами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навчання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саме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у ДНУ.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Так, до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Машинобудівного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фахового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коледжу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Дніпровського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національного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університету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імені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Олеся Гончара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завітали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заступниця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декана факультету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прикладної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математики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організаційно-виховної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роботи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Світлана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Сірик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доценти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кафедри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комп’ютерних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технологій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Вадим Зайцев та Петро Дзюба. Вони провели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профорієнтаційну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роботу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щодо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вступу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навчання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Дніпровського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національного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університету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імені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Олеся Гончара за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скороченою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формою на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базі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освітньо-кваліфікаційного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рівня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молодший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спеціаліст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серед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випускників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спеціальності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18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Прикладна</a:t>
            </a:r>
            <a:r>
              <a:rPr lang="ru-RU" sz="18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математика».</a:t>
            </a:r>
            <a:r>
              <a:rPr lang="ru-RU" sz="1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endParaRPr lang="ru-RU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1341438"/>
            <a:ext cx="4416425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-36513" y="4652963"/>
            <a:ext cx="4679951" cy="2205037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600" b="1" dirty="0">
                <a:solidFill>
                  <a:srgbClr val="070032"/>
                </a:solidFill>
                <a:cs typeface="Times New Roman" pitchFamily="18" charset="0"/>
              </a:rPr>
              <a:t>07.12.2021</a:t>
            </a:r>
            <a:endParaRPr lang="uk-UA" sz="4600" b="1" dirty="0">
              <a:solidFill>
                <a:srgbClr val="070032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uk-UA" sz="4600" dirty="0">
                <a:solidFill>
                  <a:srgbClr val="070032"/>
                </a:solidFill>
                <a:cs typeface="Times New Roman" pitchFamily="18" charset="0"/>
              </a:rPr>
              <a:t>Відбулася зустріч з випускниками машинобудівного коледжу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ru-RU" sz="4600" b="1" dirty="0" err="1">
                <a:solidFill>
                  <a:srgbClr val="070032"/>
                </a:solidFill>
                <a:cs typeface="Times New Roman" pitchFamily="18" charset="0"/>
              </a:rPr>
              <a:t>спеціальності</a:t>
            </a:r>
            <a:r>
              <a:rPr lang="ru-RU" sz="4600" b="1" dirty="0">
                <a:solidFill>
                  <a:srgbClr val="070032"/>
                </a:solidFill>
                <a:cs typeface="Times New Roman" pitchFamily="18" charset="0"/>
              </a:rPr>
              <a:t> «</a:t>
            </a:r>
            <a:r>
              <a:rPr lang="ru-RU" sz="4600" b="1" dirty="0" err="1">
                <a:solidFill>
                  <a:srgbClr val="070032"/>
                </a:solidFill>
                <a:cs typeface="Times New Roman" pitchFamily="18" charset="0"/>
              </a:rPr>
              <a:t>Прикладна</a:t>
            </a:r>
            <a:r>
              <a:rPr lang="ru-RU" sz="4600" b="1" dirty="0">
                <a:solidFill>
                  <a:srgbClr val="070032"/>
                </a:solidFill>
                <a:cs typeface="Times New Roman" pitchFamily="18" charset="0"/>
              </a:rPr>
              <a:t> математика»</a:t>
            </a:r>
            <a:endParaRPr lang="uk-UA" sz="4600" b="1" dirty="0">
              <a:solidFill>
                <a:srgbClr val="070032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lang="uk-UA" sz="4600" dirty="0">
              <a:solidFill>
                <a:srgbClr val="070032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uk-UA" sz="4600" dirty="0">
                <a:solidFill>
                  <a:srgbClr val="070032"/>
                </a:solidFill>
                <a:cs typeface="Times New Roman" pitchFamily="18" charset="0"/>
              </a:rPr>
              <a:t>Присутні викладачі від кафедри </a:t>
            </a:r>
            <a:r>
              <a:rPr lang="uk-UA" sz="4600" dirty="0" err="1" smtClean="0">
                <a:solidFill>
                  <a:srgbClr val="070032"/>
                </a:solidFill>
                <a:cs typeface="Times New Roman" pitchFamily="18" charset="0"/>
              </a:rPr>
              <a:t>КТ</a:t>
            </a:r>
            <a:r>
              <a:rPr lang="uk-UA" sz="4600" dirty="0">
                <a:solidFill>
                  <a:srgbClr val="070032"/>
                </a:solidFill>
                <a:cs typeface="Times New Roman" pitchFamily="18" charset="0"/>
              </a:rPr>
              <a:t>:</a:t>
            </a:r>
            <a:endParaRPr lang="en-US" sz="4600" dirty="0" err="1">
              <a:solidFill>
                <a:srgbClr val="070032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ru-RU" sz="4600" b="1" dirty="0" err="1">
                <a:solidFill>
                  <a:srgbClr val="070032"/>
                </a:solidFill>
                <a:cs typeface="Times New Roman" pitchFamily="18" charset="0"/>
              </a:rPr>
              <a:t>Вадим Зайцев</a:t>
            </a:r>
            <a:r>
              <a:rPr lang="en-US" sz="4600" b="1" dirty="0" err="1">
                <a:solidFill>
                  <a:srgbClr val="070032"/>
                </a:solidFill>
                <a:cs typeface="Times New Roman" pitchFamily="18" charset="0"/>
              </a:rPr>
              <a:t>, </a:t>
            </a:r>
            <a:r>
              <a:rPr lang="ru-RU" sz="4600" b="1" dirty="0" err="1">
                <a:solidFill>
                  <a:srgbClr val="070032"/>
                </a:solidFill>
                <a:cs typeface="Times New Roman" pitchFamily="18" charset="0"/>
              </a:rPr>
              <a:t>Світлана Сірик</a:t>
            </a:r>
            <a:r>
              <a:rPr lang="en-US" sz="4600" b="1" dirty="0" err="1">
                <a:solidFill>
                  <a:srgbClr val="070032"/>
                </a:solidFill>
                <a:cs typeface="Times New Roman" pitchFamily="18" charset="0"/>
              </a:rPr>
              <a:t>,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ru-RU" sz="4600" b="1" dirty="0">
                <a:solidFill>
                  <a:srgbClr val="070032"/>
                </a:solidFill>
                <a:cs typeface="Times New Roman" pitchFamily="18" charset="0"/>
              </a:rPr>
              <a:t>Петро Дзюба.</a:t>
            </a:r>
            <a:endParaRPr lang="en-US" sz="4600" b="1" dirty="0" err="1">
              <a:solidFill>
                <a:srgbClr val="070032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lang="ru-RU" sz="4400" dirty="0"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>
          <a:xfrm>
            <a:off x="519113" y="-26988"/>
            <a:ext cx="8229600" cy="1143001"/>
          </a:xfrm>
        </p:spPr>
        <p:txBody>
          <a:bodyPr/>
          <a:lstStyle/>
          <a:p>
            <a:r>
              <a:rPr lang="uk-UA" sz="400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Онлайн день відкритих дверей</a:t>
            </a:r>
            <a:endParaRPr lang="ru-RU" sz="4000" smtClean="0">
              <a:solidFill>
                <a:srgbClr val="07003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22" name="Содержимое 3" descr="изображение_viber_2022-02-21_19-31-00-38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4925" y="1196975"/>
            <a:ext cx="4479925" cy="2519363"/>
          </a:xfrm>
        </p:spPr>
      </p:pic>
      <p:pic>
        <p:nvPicPr>
          <p:cNvPr id="30723" name="Рисунок 4" descr="изображение_viber_2022-02-21_19-31-03-919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196975"/>
            <a:ext cx="4479925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Рисунок 5" descr="изображение_viber_2022-02-21_19-31-04-93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933825"/>
            <a:ext cx="4479925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Рисунок 6" descr="изображение_viber_2022-02-21_19-31-05-918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25" y="3933825"/>
            <a:ext cx="4479925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Заголовок 1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r>
              <a:rPr lang="uk-UA" sz="200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Договір </a:t>
            </a:r>
            <a:br>
              <a:rPr lang="uk-UA" sz="200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uk-UA" sz="200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 партнерство та співробітництво між ДНУ ім. Олеся Гончара та Комунальним закладом освіти «Спеціалізованою школою № 55 інформаційно-технологічного  профілю» Дніпровської міської ради</a:t>
            </a:r>
            <a:br>
              <a:rPr lang="uk-UA" sz="200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uk-UA" sz="2000" smtClean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09.02.2022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509713"/>
            <a:ext cx="4032250" cy="537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7900" y="1484313"/>
            <a:ext cx="4032250" cy="537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8" y="71438"/>
            <a:ext cx="8229600" cy="1989137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200" dirty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«</a:t>
            </a:r>
            <a:r>
              <a:rPr lang="ru-RU" sz="3200" b="1" dirty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ФПМ </a:t>
            </a:r>
            <a:r>
              <a:rPr lang="ru-RU" sz="3200" b="1" dirty="0" err="1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зустрічає</a:t>
            </a:r>
            <a:r>
              <a:rPr lang="ru-RU" sz="3200" b="1" dirty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ru-RU" sz="3200" b="1" dirty="0" err="1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таланти</a:t>
            </a:r>
            <a:r>
              <a:rPr lang="ru-RU" sz="3200" dirty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»</a:t>
            </a:r>
            <a:br>
              <a:rPr lang="ru-RU" sz="3200" dirty="0">
                <a:solidFill>
                  <a:srgbClr val="070032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uk-UA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Проведення </a:t>
            </a:r>
            <a:r>
              <a:rPr lang="uk-UA" sz="2700" dirty="0" err="1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онлайн</a:t>
            </a:r>
            <a:r>
              <a:rPr lang="uk-UA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 зустрічі з учнями випускного 11-А класу «Спеціалізованої школи №55 </a:t>
            </a:r>
            <a:br>
              <a:rPr lang="uk-UA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uk-UA" sz="2700" dirty="0">
                <a:solidFill>
                  <a:srgbClr val="070032"/>
                </a:solidFill>
                <a:latin typeface="Times New Roman" pitchFamily="18" charset="0"/>
                <a:cs typeface="Times New Roman" pitchFamily="18" charset="0"/>
              </a:rPr>
              <a:t>інформаційно-технологічного  профілю»</a:t>
            </a:r>
            <a:r>
              <a:rPr lang="ru-RU" sz="3200" dirty="0"/>
              <a:t/>
            </a:r>
            <a:br>
              <a:rPr lang="ru-RU" sz="3200" dirty="0"/>
            </a:br>
            <a:endParaRPr lang="ru-RU" sz="3200" dirty="0">
              <a:solidFill>
                <a:srgbClr val="07003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867400" y="1916113"/>
            <a:ext cx="3241675" cy="3889375"/>
          </a:xfrm>
          <a:prstGeom prst="rect">
            <a:avLst/>
          </a:prstGeom>
        </p:spPr>
        <p:txBody>
          <a:bodyPr anchor="ctr">
            <a:normAutofit fontScale="600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17 лютого 2022 року о 20.00 за ініціативою декана ФПМ проф. </a:t>
            </a:r>
            <a:r>
              <a:rPr lang="uk-UA" sz="3200" dirty="0" err="1">
                <a:solidFill>
                  <a:srgbClr val="070032"/>
                </a:solidFill>
                <a:cs typeface="Times New Roman" pitchFamily="18" charset="0"/>
              </a:rPr>
              <a:t>Кісельової</a:t>
            </a: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 Олени Михайлівни і директорки школи № 55 </a:t>
            </a:r>
            <a:r>
              <a:rPr lang="uk-UA" sz="3200" dirty="0" err="1">
                <a:solidFill>
                  <a:srgbClr val="070032"/>
                </a:solidFill>
                <a:cs typeface="Times New Roman" pitchFamily="18" charset="0"/>
              </a:rPr>
              <a:t>Кіяшко</a:t>
            </a: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 Людмили Володимирівни в </a:t>
            </a:r>
            <a:r>
              <a:rPr lang="en-US" sz="3200" dirty="0">
                <a:solidFill>
                  <a:srgbClr val="070032"/>
                </a:solidFill>
                <a:cs typeface="Times New Roman" pitchFamily="18" charset="0"/>
              </a:rPr>
              <a:t>Zoom </a:t>
            </a: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відбулась </a:t>
            </a:r>
            <a:r>
              <a:rPr lang="uk-UA" sz="3200" dirty="0" err="1">
                <a:solidFill>
                  <a:srgbClr val="070032"/>
                </a:solidFill>
                <a:cs typeface="Times New Roman" pitchFamily="18" charset="0"/>
              </a:rPr>
              <a:t>онлайн</a:t>
            </a: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 зустріч між учнями 11 класу, їх батьками та представниками ФПМ.</a:t>
            </a:r>
          </a:p>
          <a:p>
            <a:pPr algn="ctr" fontAlgn="auto">
              <a:spcAft>
                <a:spcPts val="0"/>
              </a:spcAft>
              <a:defRPr/>
            </a:pPr>
            <a:endParaRPr lang="uk-UA" sz="3200" dirty="0">
              <a:solidFill>
                <a:srgbClr val="070032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ru-RU" sz="3200" dirty="0">
                <a:latin typeface="+mj-lt"/>
                <a:ea typeface="+mj-ea"/>
                <a:cs typeface="+mj-cs"/>
              </a:rPr>
              <a:t/>
            </a:r>
            <a:br>
              <a:rPr lang="ru-RU" sz="3200" dirty="0">
                <a:latin typeface="+mj-lt"/>
                <a:ea typeface="+mj-ea"/>
                <a:cs typeface="+mj-cs"/>
              </a:rPr>
            </a:br>
            <a:endParaRPr lang="ru-RU" sz="3200" dirty="0">
              <a:solidFill>
                <a:srgbClr val="070032"/>
              </a:solidFill>
              <a:cs typeface="Times New Roman" pitchFamily="18" charset="0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1773238"/>
            <a:ext cx="5688013" cy="319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23850" y="5229225"/>
            <a:ext cx="5256213" cy="1295400"/>
          </a:xfrm>
          <a:prstGeom prst="rect">
            <a:avLst/>
          </a:prstGeom>
        </p:spPr>
        <p:txBody>
          <a:bodyPr anchor="ctr">
            <a:normAutofit fontScale="750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В 11-А класі навчається 27 учнів,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класний керівник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3200" dirty="0" err="1">
                <a:solidFill>
                  <a:srgbClr val="070032"/>
                </a:solidFill>
                <a:cs typeface="Times New Roman" pitchFamily="18" charset="0"/>
              </a:rPr>
              <a:t>Бернацька</a:t>
            </a:r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 Валентина Іванівна</a:t>
            </a:r>
            <a:r>
              <a:rPr lang="ru-RU" sz="3200" dirty="0">
                <a:latin typeface="+mj-lt"/>
                <a:ea typeface="+mj-ea"/>
                <a:cs typeface="+mj-cs"/>
              </a:rPr>
              <a:t/>
            </a:r>
            <a:br>
              <a:rPr lang="ru-RU" sz="3200" dirty="0">
                <a:latin typeface="+mj-lt"/>
                <a:ea typeface="+mj-ea"/>
                <a:cs typeface="+mj-cs"/>
              </a:rPr>
            </a:br>
            <a:endParaRPr lang="ru-RU" sz="3200" dirty="0">
              <a:solidFill>
                <a:srgbClr val="070032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41338" y="404813"/>
            <a:ext cx="10226676" cy="575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Прямоугольник 4"/>
          <p:cNvSpPr>
            <a:spLocks noChangeArrowheads="1"/>
          </p:cNvSpPr>
          <p:nvPr/>
        </p:nvSpPr>
        <p:spPr bwMode="auto">
          <a:xfrm>
            <a:off x="531813" y="188913"/>
            <a:ext cx="79279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2400">
                <a:solidFill>
                  <a:schemeClr val="bg1"/>
                </a:solidFill>
                <a:cs typeface="Times New Roman" pitchFamily="18" charset="0"/>
              </a:rPr>
              <a:t>Учасники </a:t>
            </a:r>
            <a:r>
              <a:rPr lang="en-US" sz="2400">
                <a:solidFill>
                  <a:schemeClr val="bg1"/>
                </a:solidFill>
                <a:cs typeface="Times New Roman" pitchFamily="18" charset="0"/>
              </a:rPr>
              <a:t>ZOOM </a:t>
            </a:r>
            <a:r>
              <a:rPr lang="uk-UA" sz="2400">
                <a:solidFill>
                  <a:schemeClr val="bg1"/>
                </a:solidFill>
                <a:cs typeface="Times New Roman" pitchFamily="18" charset="0"/>
              </a:rPr>
              <a:t>конференції </a:t>
            </a:r>
            <a:r>
              <a:rPr lang="ru-RU" sz="2400">
                <a:solidFill>
                  <a:schemeClr val="bg1"/>
                </a:solidFill>
                <a:cs typeface="Times New Roman" pitchFamily="18" charset="0"/>
              </a:rPr>
              <a:t>«</a:t>
            </a:r>
            <a:r>
              <a:rPr lang="ru-RU" sz="2400" b="1">
                <a:solidFill>
                  <a:schemeClr val="bg1"/>
                </a:solidFill>
                <a:cs typeface="Times New Roman" pitchFamily="18" charset="0"/>
              </a:rPr>
              <a:t>ФПМ зустрічає таланти</a:t>
            </a:r>
            <a:r>
              <a:rPr lang="ru-RU" sz="2400">
                <a:solidFill>
                  <a:schemeClr val="bg1"/>
                </a:solidFill>
                <a:cs typeface="Times New Roman" pitchFamily="18" charset="0"/>
              </a:rPr>
              <a:t>»</a:t>
            </a:r>
            <a:endParaRPr lang="ru-RU" sz="24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5877272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dirty="0" smtClean="0">
                <a:solidFill>
                  <a:schemeClr val="bg1"/>
                </a:solidFill>
              </a:rPr>
              <a:t>Посилання на новини ДНУ (22.02.22) – “</a:t>
            </a:r>
            <a:r>
              <a:rPr lang="ru-RU" sz="2000" dirty="0" err="1" smtClean="0">
                <a:solidFill>
                  <a:schemeClr val="bg1"/>
                </a:solidFill>
              </a:rPr>
              <a:t>Онлайн</a:t>
            </a:r>
            <a:r>
              <a:rPr lang="ru-RU" sz="2000" dirty="0" smtClean="0">
                <a:solidFill>
                  <a:schemeClr val="bg1"/>
                </a:solidFill>
              </a:rPr>
              <a:t> День </a:t>
            </a:r>
            <a:r>
              <a:rPr lang="ru-RU" sz="2000" dirty="0" err="1" smtClean="0">
                <a:solidFill>
                  <a:schemeClr val="bg1"/>
                </a:solidFill>
              </a:rPr>
              <a:t>відкритих</a:t>
            </a:r>
            <a:r>
              <a:rPr lang="ru-RU" sz="2000" dirty="0" smtClean="0">
                <a:solidFill>
                  <a:schemeClr val="bg1"/>
                </a:solidFill>
              </a:rPr>
              <a:t> дверей на </a:t>
            </a:r>
            <a:r>
              <a:rPr lang="ru-RU" sz="2000" dirty="0" err="1" smtClean="0">
                <a:solidFill>
                  <a:schemeClr val="bg1"/>
                </a:solidFill>
              </a:rPr>
              <a:t>факультеті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err="1" smtClean="0">
                <a:solidFill>
                  <a:schemeClr val="bg1"/>
                </a:solidFill>
              </a:rPr>
              <a:t>прикладної</a:t>
            </a:r>
            <a:r>
              <a:rPr lang="ru-RU" sz="2000" dirty="0" smtClean="0">
                <a:solidFill>
                  <a:schemeClr val="bg1"/>
                </a:solidFill>
              </a:rPr>
              <a:t> математики</a:t>
            </a:r>
            <a:r>
              <a:rPr lang="uk-UA" sz="2000" dirty="0" smtClean="0">
                <a:solidFill>
                  <a:schemeClr val="bg1"/>
                </a:solidFill>
              </a:rPr>
              <a:t>”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https://www.dnu.dp.ua/news/4572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87350"/>
            <a:ext cx="3533775" cy="765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635375" y="0"/>
            <a:ext cx="5508625" cy="7605713"/>
          </a:xfrm>
          <a:prstGeom prst="rect">
            <a:avLst/>
          </a:prstGeom>
        </p:spPr>
        <p:txBody>
          <a:bodyPr anchor="ctr">
            <a:normAutofit fontScale="525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uk-UA" sz="3400" b="1" dirty="0">
                <a:solidFill>
                  <a:schemeClr val="bg1"/>
                </a:solidFill>
                <a:cs typeface="Times New Roman" pitchFamily="18" charset="0"/>
              </a:rPr>
              <a:t>17.02.2022</a:t>
            </a:r>
          </a:p>
          <a:p>
            <a:pPr algn="ctr" fontAlgn="auto">
              <a:spcAft>
                <a:spcPts val="0"/>
              </a:spcAft>
              <a:defRPr/>
            </a:pPr>
            <a:endParaRPr lang="uk-UA" sz="3400" dirty="0">
              <a:solidFill>
                <a:schemeClr val="bg1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О 20:00 відбулася зустріч між представниками кафедри </a:t>
            </a:r>
            <a:r>
              <a:rPr lang="uk-UA" sz="3400" dirty="0" err="1" smtClean="0">
                <a:solidFill>
                  <a:schemeClr val="bg1"/>
                </a:solidFill>
                <a:cs typeface="Times New Roman" pitchFamily="18" charset="0"/>
              </a:rPr>
              <a:t>КТ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, студентів факультету ФПМ та учнями школи. </a:t>
            </a:r>
            <a:endParaRPr lang="en-US" sz="3400" dirty="0">
              <a:solidFill>
                <a:schemeClr val="bg1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lang="uk-UA" sz="3400" dirty="0">
              <a:solidFill>
                <a:schemeClr val="bg1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Зустріч проходила за допомогою платформи </a:t>
            </a:r>
            <a:r>
              <a:rPr lang="en-US" sz="3400" dirty="0">
                <a:solidFill>
                  <a:schemeClr val="bg1"/>
                </a:solidFill>
                <a:cs typeface="Times New Roman" pitchFamily="18" charset="0"/>
              </a:rPr>
              <a:t>Zoom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Приймали участь: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З і сторони факультету були присутні – завідувачка кафедри комп’ютерних технологій, професор Гук Наталія Анатоліївна, голова бюро з академічної доброчесності ФПМ, доц. Зайцева Тетяна Анатоліївна, представники студентів першого курсу спеціальності Прикладна математики з їх куратором – досвідченим викладачем, Лисицею Наталією Миколаївною. Вела зустріч заступник декана ФПМ з організаційно-виховної роботи, </a:t>
            </a:r>
            <a:r>
              <a:rPr lang="uk-UA" sz="3400" dirty="0" err="1">
                <a:solidFill>
                  <a:schemeClr val="bg1"/>
                </a:solidFill>
                <a:cs typeface="Times New Roman" pitchFamily="18" charset="0"/>
              </a:rPr>
              <a:t>Сірик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 Світлана Федорівна. Модератором зустрічі і активним учасником був аспірант кафедри комп’ютерних технологій </a:t>
            </a:r>
            <a:r>
              <a:rPr lang="uk-UA" sz="3400" dirty="0" err="1">
                <a:solidFill>
                  <a:schemeClr val="bg1"/>
                </a:solidFill>
                <a:cs typeface="Times New Roman" pitchFamily="18" charset="0"/>
              </a:rPr>
              <a:t>Єгошкін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 Данило Ігорович. Також були представники магістрів спеціальності Прикладна математика.</a:t>
            </a:r>
          </a:p>
          <a:p>
            <a:pPr algn="ctr" fontAlgn="auto">
              <a:spcAft>
                <a:spcPts val="0"/>
              </a:spcAft>
              <a:defRPr/>
            </a:pPr>
            <a:endParaRPr lang="uk-UA" sz="3400" dirty="0">
              <a:solidFill>
                <a:schemeClr val="bg1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Студенти: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Сміливі і відверті виступи студентів </a:t>
            </a:r>
            <a:r>
              <a:rPr lang="uk-UA" sz="3400" dirty="0" err="1">
                <a:solidFill>
                  <a:schemeClr val="bg1"/>
                </a:solidFill>
                <a:cs typeface="Times New Roman" pitchFamily="18" charset="0"/>
              </a:rPr>
              <a:t>Василькiв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 Тетяни, Трохименко Руслани, </a:t>
            </a:r>
            <a:r>
              <a:rPr lang="uk-UA" sz="3400" dirty="0" err="1">
                <a:solidFill>
                  <a:schemeClr val="bg1"/>
                </a:solidFill>
                <a:cs typeface="Times New Roman" pitchFamily="18" charset="0"/>
              </a:rPr>
              <a:t>Палєшева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uk-UA" sz="3400" dirty="0" err="1">
                <a:solidFill>
                  <a:schemeClr val="bg1"/>
                </a:solidFill>
                <a:cs typeface="Times New Roman" pitchFamily="18" charset="0"/>
              </a:rPr>
              <a:t>Данили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, </a:t>
            </a:r>
            <a:r>
              <a:rPr lang="uk-UA" sz="3400" dirty="0" err="1">
                <a:solidFill>
                  <a:schemeClr val="bg1"/>
                </a:solidFill>
                <a:cs typeface="Times New Roman" pitchFamily="18" charset="0"/>
              </a:rPr>
              <a:t>Шаталович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 Дмитра, </a:t>
            </a:r>
            <a:r>
              <a:rPr lang="uk-UA" sz="3400" dirty="0" err="1">
                <a:solidFill>
                  <a:schemeClr val="bg1"/>
                </a:solidFill>
                <a:cs typeface="Times New Roman" pitchFamily="18" charset="0"/>
              </a:rPr>
              <a:t>Фiлiмонова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 Романа, Москаленка </a:t>
            </a:r>
            <a:r>
              <a:rPr lang="uk-UA" sz="3400" dirty="0" err="1">
                <a:solidFill>
                  <a:schemeClr val="bg1"/>
                </a:solidFill>
                <a:cs typeface="Times New Roman" pitchFamily="18" charset="0"/>
              </a:rPr>
              <a:t>Арсенiя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, </a:t>
            </a:r>
            <a:r>
              <a:rPr lang="uk-UA" sz="3400" dirty="0" err="1">
                <a:solidFill>
                  <a:schemeClr val="bg1"/>
                </a:solidFill>
                <a:cs typeface="Times New Roman" pitchFamily="18" charset="0"/>
              </a:rPr>
              <a:t>Кондрат’євої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 Дар’ї – ПА-21-2, </a:t>
            </a:r>
            <a:r>
              <a:rPr lang="uk-UA" sz="3400" dirty="0" err="1">
                <a:solidFill>
                  <a:schemeClr val="bg1"/>
                </a:solidFill>
                <a:cs typeface="Times New Roman" pitchFamily="18" charset="0"/>
              </a:rPr>
              <a:t>Байлачної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uk-UA" sz="3400" dirty="0" err="1">
                <a:solidFill>
                  <a:schemeClr val="bg1"/>
                </a:solidFill>
                <a:cs typeface="Times New Roman" pitchFamily="18" charset="0"/>
              </a:rPr>
              <a:t>Iрини</a:t>
            </a:r>
            <a:r>
              <a:rPr lang="uk-UA" sz="3400" dirty="0">
                <a:solidFill>
                  <a:schemeClr val="bg1"/>
                </a:solidFill>
                <a:cs typeface="Times New Roman" pitchFamily="18" charset="0"/>
              </a:rPr>
              <a:t> – ПС-21-1 створили атмосферу довіри і близькості.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uk-UA" sz="32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endParaRPr lang="en-US" sz="3200" dirty="0">
              <a:solidFill>
                <a:schemeClr val="bg1"/>
              </a:solidFill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3200" dirty="0">
              <a:solidFill>
                <a:schemeClr val="bg1"/>
              </a:solidFill>
              <a:ea typeface="+mj-ea"/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ru-RU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5175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2888"/>
            <a:ext cx="5040313" cy="10915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5292725" y="-171450"/>
            <a:ext cx="3851275" cy="6165850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dirty="0">
                <a:solidFill>
                  <a:schemeClr val="bg1"/>
                </a:solidFill>
                <a:cs typeface="Times New Roman" pitchFamily="18" charset="0"/>
              </a:rPr>
              <a:t>Магістр, староста групи ПК-21м-1 Панасенко Єгор продемонстрував свої роботи з комп'ютерної графіки, що викликали не будь-яку зацікавленість присутніх.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uk-UA" sz="2400" dirty="0">
              <a:solidFill>
                <a:schemeClr val="bg1"/>
              </a:solidFill>
              <a:cs typeface="Times New Roman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cs typeface="Times New Roman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400" dirty="0">
                <a:solidFill>
                  <a:schemeClr val="bg1"/>
                </a:solidFill>
                <a:cs typeface="Times New Roman" pitchFamily="18" charset="0"/>
              </a:rPr>
              <a:t>Єгор запевнив школярів, що всі бажаючі, також зможуть створювати подібні додатки навчаючись на факультеті прикладної математики.</a:t>
            </a:r>
            <a:endParaRPr lang="ru-RU" sz="2400" dirty="0">
              <a:solidFill>
                <a:schemeClr val="bg1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>
                <a:solidFill>
                  <a:srgbClr val="070032"/>
                </a:solidFill>
              </a:rPr>
              <a:t>Набор абітурієнтів 2021 року</a:t>
            </a:r>
            <a:endParaRPr lang="ru-RU" dirty="0">
              <a:solidFill>
                <a:srgbClr val="070032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108520" y="1268760"/>
            <a:ext cx="4896544" cy="506916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uk-UA" dirty="0" smtClean="0">
                <a:solidFill>
                  <a:srgbClr val="000054"/>
                </a:solidFill>
              </a:rPr>
              <a:t>Суттєве значення при наборі контрактників відіграє індивідуальна робота з абітурієнтами які мають невисокий прохідний бал та звертаються на факультет з метою розробки індивідуальної стратегії проходження приймальної компанії.</a:t>
            </a:r>
            <a:endParaRPr lang="ru-RU" dirty="0" smtClean="0">
              <a:solidFill>
                <a:srgbClr val="000054"/>
              </a:solidFill>
            </a:endParaRPr>
          </a:p>
          <a:p>
            <a:pPr lvl="0"/>
            <a:r>
              <a:rPr lang="uk-UA" dirty="0" smtClean="0">
                <a:solidFill>
                  <a:srgbClr val="000054"/>
                </a:solidFill>
              </a:rPr>
              <a:t>Одним з напрямом роботи є робота з абітурієнтами безпосередньо у приймальній комісії, що у свою чергу не збільшує набір але дозволяє не втратити тих абітурієнтів які напрацьовані протягом року.</a:t>
            </a:r>
          </a:p>
          <a:p>
            <a:pPr lvl="0"/>
            <a:r>
              <a:rPr lang="uk-UA" dirty="0" smtClean="0">
                <a:solidFill>
                  <a:srgbClr val="000054"/>
                </a:solidFill>
              </a:rPr>
              <a:t>Набір 2021: 35 контрактників – на кафедрі </a:t>
            </a:r>
            <a:r>
              <a:rPr lang="uk-UA" dirty="0" err="1" smtClean="0">
                <a:solidFill>
                  <a:srgbClr val="000054"/>
                </a:solidFill>
              </a:rPr>
              <a:t>КТ</a:t>
            </a:r>
            <a:r>
              <a:rPr lang="uk-UA" dirty="0" smtClean="0">
                <a:solidFill>
                  <a:srgbClr val="000054"/>
                </a:solidFill>
              </a:rPr>
              <a:t>.</a:t>
            </a:r>
            <a:endParaRPr lang="ru-RU" dirty="0" smtClean="0">
              <a:solidFill>
                <a:srgbClr val="000054"/>
              </a:solidFill>
            </a:endParaRPr>
          </a:p>
          <a:p>
            <a:endParaRPr lang="ru-RU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8811" y="1700808"/>
            <a:ext cx="3993669" cy="2995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/>
          </p:cNvSpPr>
          <p:nvPr>
            <p:ph type="body" idx="1"/>
          </p:nvPr>
        </p:nvSpPr>
        <p:spPr>
          <a:xfrm>
            <a:off x="0" y="1916832"/>
            <a:ext cx="9144000" cy="4968552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uk-UA" dirty="0" smtClean="0"/>
              <a:t>	</a:t>
            </a:r>
            <a:r>
              <a:rPr lang="uk-UA" dirty="0" smtClean="0">
                <a:solidFill>
                  <a:srgbClr val="000054"/>
                </a:solidFill>
              </a:rPr>
              <a:t>Протягом багатьох років на факультеті прикладної математики сформувався потужний та самостійний рух студентського самоврядування, який спираючись на викладачів та старших колег сам став опорою факультету. </a:t>
            </a:r>
          </a:p>
          <a:p>
            <a:pPr>
              <a:buNone/>
            </a:pPr>
            <a:r>
              <a:rPr lang="uk-UA" dirty="0" smtClean="0">
                <a:solidFill>
                  <a:srgbClr val="000054"/>
                </a:solidFill>
              </a:rPr>
              <a:t>	</a:t>
            </a:r>
          </a:p>
          <a:p>
            <a:pPr>
              <a:buNone/>
            </a:pPr>
            <a:r>
              <a:rPr lang="uk-UA" dirty="0" smtClean="0">
                <a:solidFill>
                  <a:srgbClr val="000054"/>
                </a:solidFill>
              </a:rPr>
              <a:t>	Студентська рада </a:t>
            </a:r>
            <a:r>
              <a:rPr lang="uk-UA" b="1" dirty="0" smtClean="0">
                <a:solidFill>
                  <a:srgbClr val="000054"/>
                </a:solidFill>
              </a:rPr>
              <a:t>ФПМ</a:t>
            </a:r>
            <a:r>
              <a:rPr lang="uk-UA" dirty="0" smtClean="0">
                <a:solidFill>
                  <a:srgbClr val="000054"/>
                </a:solidFill>
              </a:rPr>
              <a:t> бере на себе обов’язки та допомагає проведенню профорієнтаційних заходів.</a:t>
            </a:r>
          </a:p>
          <a:p>
            <a:pPr>
              <a:buNone/>
            </a:pPr>
            <a:endParaRPr lang="uk-UA" dirty="0" smtClean="0">
              <a:solidFill>
                <a:srgbClr val="000054"/>
              </a:solidFill>
            </a:endParaRPr>
          </a:p>
          <a:p>
            <a:pPr>
              <a:buNone/>
            </a:pPr>
            <a:r>
              <a:rPr lang="uk-UA" dirty="0" smtClean="0">
                <a:solidFill>
                  <a:srgbClr val="000054"/>
                </a:solidFill>
              </a:rPr>
              <a:t>	Студенти кафедри </a:t>
            </a:r>
            <a:r>
              <a:rPr lang="uk-UA" dirty="0" err="1" smtClean="0">
                <a:solidFill>
                  <a:srgbClr val="000054"/>
                </a:solidFill>
              </a:rPr>
              <a:t>КТ</a:t>
            </a:r>
            <a:r>
              <a:rPr lang="uk-UA" dirty="0" smtClean="0">
                <a:solidFill>
                  <a:srgbClr val="000054"/>
                </a:solidFill>
              </a:rPr>
              <a:t> прийняли активну учать у проведенні заходу. Значний вклад в організацію та проведення надали студенти-першокурсники групи ПА-21-2, староста </a:t>
            </a:r>
            <a:r>
              <a:rPr lang="uk-UA" dirty="0" err="1" smtClean="0">
                <a:solidFill>
                  <a:srgbClr val="000054"/>
                </a:solidFill>
              </a:rPr>
              <a:t>Овдак</a:t>
            </a:r>
            <a:r>
              <a:rPr lang="uk-UA" dirty="0" smtClean="0">
                <a:solidFill>
                  <a:srgbClr val="000054"/>
                </a:solidFill>
              </a:rPr>
              <a:t> Поліна.</a:t>
            </a:r>
          </a:p>
          <a:p>
            <a:pPr>
              <a:buNone/>
            </a:pPr>
            <a:endParaRPr lang="uk-UA" dirty="0" smtClean="0">
              <a:solidFill>
                <a:srgbClr val="000054"/>
              </a:solidFill>
            </a:endParaRPr>
          </a:p>
          <a:p>
            <a:pPr>
              <a:buNone/>
            </a:pPr>
            <a:r>
              <a:rPr lang="uk-UA" dirty="0" smtClean="0">
                <a:solidFill>
                  <a:srgbClr val="000054"/>
                </a:solidFill>
              </a:rPr>
              <a:t>	Студенти також були волонтерами на 1/8 фіналу Міжнародної студентської олімпіади з програмування </a:t>
            </a:r>
            <a:r>
              <a:rPr lang="uk-UA" b="1" dirty="0" smtClean="0">
                <a:solidFill>
                  <a:srgbClr val="000054"/>
                </a:solidFill>
              </a:rPr>
              <a:t>ІСРС-U</a:t>
            </a:r>
            <a:r>
              <a:rPr lang="en-US" b="1" dirty="0" smtClean="0">
                <a:solidFill>
                  <a:srgbClr val="000054"/>
                </a:solidFill>
              </a:rPr>
              <a:t>k</a:t>
            </a:r>
            <a:r>
              <a:rPr lang="uk-UA" b="1" dirty="0" smtClean="0">
                <a:solidFill>
                  <a:srgbClr val="000054"/>
                </a:solidFill>
              </a:rPr>
              <a:t>raine-2021. (18.09.21)</a:t>
            </a:r>
          </a:p>
          <a:p>
            <a:pPr>
              <a:buNone/>
            </a:pPr>
            <a:r>
              <a:rPr lang="uk-UA" dirty="0" smtClean="0">
                <a:solidFill>
                  <a:srgbClr val="000054"/>
                </a:solidFill>
              </a:rPr>
              <a:t>	</a:t>
            </a:r>
          </a:p>
          <a:p>
            <a:pPr>
              <a:buNone/>
            </a:pPr>
            <a:r>
              <a:rPr lang="uk-UA" dirty="0" smtClean="0">
                <a:solidFill>
                  <a:srgbClr val="000054"/>
                </a:solidFill>
              </a:rPr>
              <a:t>	Прес служба ФПМ підтримує інформаційні портали,  на яких розміщується матеріали та освітлюються події  студентського життя ФПМ: сайт ФПМ -  </a:t>
            </a:r>
            <a:r>
              <a:rPr lang="uk-UA" dirty="0" err="1" smtClean="0">
                <a:solidFill>
                  <a:srgbClr val="000054"/>
                </a:solidFill>
              </a:rPr>
              <a:t>fpm.dnu.dp.ua</a:t>
            </a:r>
            <a:r>
              <a:rPr lang="uk-UA" dirty="0" smtClean="0">
                <a:solidFill>
                  <a:srgbClr val="000054"/>
                </a:solidFill>
              </a:rPr>
              <a:t>, телеграм-канал -  ФПМ ДНУ, </a:t>
            </a:r>
            <a:r>
              <a:rPr lang="uk-UA" dirty="0" err="1" smtClean="0">
                <a:solidFill>
                  <a:srgbClr val="000054"/>
                </a:solidFill>
              </a:rPr>
              <a:t>інстаграм-канал</a:t>
            </a:r>
            <a:r>
              <a:rPr lang="uk-UA" dirty="0" smtClean="0">
                <a:solidFill>
                  <a:srgbClr val="000054"/>
                </a:solidFill>
              </a:rPr>
              <a:t> -  </a:t>
            </a:r>
            <a:r>
              <a:rPr lang="uk-UA" dirty="0" err="1" smtClean="0">
                <a:solidFill>
                  <a:srgbClr val="000054"/>
                </a:solidFill>
              </a:rPr>
              <a:t>primat.fpm</a:t>
            </a:r>
            <a:r>
              <a:rPr lang="uk-UA" dirty="0" smtClean="0">
                <a:solidFill>
                  <a:srgbClr val="000054"/>
                </a:solidFill>
              </a:rPr>
              <a:t>, сайт ДНУ -  </a:t>
            </a:r>
            <a:r>
              <a:rPr lang="uk-UA" dirty="0" err="1" smtClean="0">
                <a:solidFill>
                  <a:srgbClr val="000054"/>
                </a:solidFill>
              </a:rPr>
              <a:t>dnu.dp.ua</a:t>
            </a:r>
            <a:r>
              <a:rPr lang="uk-UA" dirty="0" smtClean="0">
                <a:solidFill>
                  <a:srgbClr val="000054"/>
                </a:solidFill>
              </a:rPr>
              <a:t>, </a:t>
            </a:r>
            <a:r>
              <a:rPr lang="uk-UA" dirty="0" err="1" smtClean="0">
                <a:solidFill>
                  <a:srgbClr val="000054"/>
                </a:solidFill>
              </a:rPr>
              <a:t>ютуб-канал</a:t>
            </a:r>
            <a:r>
              <a:rPr lang="uk-UA" dirty="0" smtClean="0">
                <a:solidFill>
                  <a:srgbClr val="000054"/>
                </a:solidFill>
              </a:rPr>
              <a:t> -  </a:t>
            </a:r>
            <a:r>
              <a:rPr lang="uk-UA" dirty="0" err="1" smtClean="0">
                <a:solidFill>
                  <a:srgbClr val="000054"/>
                </a:solidFill>
              </a:rPr>
              <a:t>FAMily</a:t>
            </a:r>
            <a:r>
              <a:rPr lang="en-US" dirty="0" smtClean="0">
                <a:solidFill>
                  <a:srgbClr val="000054"/>
                </a:solidFill>
              </a:rPr>
              <a:t>L</a:t>
            </a:r>
            <a:r>
              <a:rPr lang="uk-UA" dirty="0" err="1" smtClean="0">
                <a:solidFill>
                  <a:srgbClr val="000054"/>
                </a:solidFill>
              </a:rPr>
              <a:t>ive</a:t>
            </a:r>
            <a:r>
              <a:rPr lang="uk-UA" dirty="0" smtClean="0">
                <a:solidFill>
                  <a:srgbClr val="000054"/>
                </a:solidFill>
              </a:rPr>
              <a:t>.</a:t>
            </a:r>
          </a:p>
          <a:p>
            <a:pPr>
              <a:buNone/>
            </a:pPr>
            <a:r>
              <a:rPr lang="uk-UA" dirty="0" smtClean="0">
                <a:solidFill>
                  <a:srgbClr val="000054"/>
                </a:solidFill>
              </a:rPr>
              <a:t> 	Голова прес служби Катерина </a:t>
            </a:r>
            <a:r>
              <a:rPr lang="uk-UA" dirty="0" err="1" smtClean="0">
                <a:solidFill>
                  <a:srgbClr val="000054"/>
                </a:solidFill>
              </a:rPr>
              <a:t>Лушня</a:t>
            </a:r>
            <a:r>
              <a:rPr lang="uk-UA" dirty="0" smtClean="0">
                <a:solidFill>
                  <a:srgbClr val="000054"/>
                </a:solidFill>
              </a:rPr>
              <a:t> (випускниця ЛІТ)</a:t>
            </a:r>
            <a:r>
              <a:rPr lang="en-US" dirty="0" smtClean="0">
                <a:solidFill>
                  <a:srgbClr val="000054"/>
                </a:solidFill>
              </a:rPr>
              <a:t> </a:t>
            </a:r>
            <a:r>
              <a:rPr lang="uk-UA" dirty="0" smtClean="0">
                <a:solidFill>
                  <a:srgbClr val="000054"/>
                </a:solidFill>
              </a:rPr>
              <a:t>студентка кафедри </a:t>
            </a:r>
            <a:r>
              <a:rPr lang="uk-UA" dirty="0" err="1" smtClean="0">
                <a:solidFill>
                  <a:srgbClr val="000054"/>
                </a:solidFill>
              </a:rPr>
              <a:t>КТ</a:t>
            </a:r>
            <a:r>
              <a:rPr lang="uk-UA" dirty="0" smtClean="0">
                <a:solidFill>
                  <a:srgbClr val="000054"/>
                </a:solidFill>
              </a:rPr>
              <a:t>.</a:t>
            </a:r>
            <a:endParaRPr lang="ru-RU" dirty="0" smtClean="0">
              <a:solidFill>
                <a:srgbClr val="000054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0" y="-315416"/>
            <a:ext cx="914400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uk-UA" sz="2500" dirty="0" smtClean="0">
                <a:solidFill>
                  <a:srgbClr val="000054"/>
                </a:solidFill>
              </a:rPr>
              <a:t>Студенти факультету прикладної математики приймали активну участь у проведені заходу з профорієнтаційної роботи</a:t>
            </a:r>
          </a:p>
          <a:p>
            <a:pPr algn="ctr"/>
            <a:r>
              <a:rPr lang="uk-UA" sz="2500" b="1" dirty="0" smtClean="0">
                <a:solidFill>
                  <a:srgbClr val="000054"/>
                </a:solidFill>
                <a:cs typeface="Times New Roman" pitchFamily="18" charset="0"/>
              </a:rPr>
              <a:t>DNU FEST</a:t>
            </a:r>
          </a:p>
          <a:p>
            <a:pPr algn="ctr"/>
            <a:r>
              <a:rPr lang="uk-UA" sz="2500" b="1" dirty="0" smtClean="0">
                <a:solidFill>
                  <a:srgbClr val="000054"/>
                </a:solidFill>
              </a:rPr>
              <a:t>18.09.21</a:t>
            </a:r>
            <a:r>
              <a:rPr lang="uk-UA" sz="2500" dirty="0" smtClean="0">
                <a:solidFill>
                  <a:srgbClr val="000054"/>
                </a:solidFill>
              </a:rPr>
              <a:t> – на території ботанічного саду університету</a:t>
            </a:r>
            <a:r>
              <a:rPr lang="uk-UA" sz="2500" dirty="0" smtClean="0">
                <a:solidFill>
                  <a:srgbClr val="070032"/>
                </a:solidFill>
                <a:cs typeface="Times New Roman" pitchFamily="18" charset="0"/>
              </a:rPr>
              <a:t> </a:t>
            </a:r>
            <a:endParaRPr lang="en-US" sz="2500" dirty="0">
              <a:solidFill>
                <a:srgbClr val="070032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482975"/>
            <a:ext cx="4537075" cy="340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538" y="0"/>
            <a:ext cx="4606925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13" y="3500438"/>
            <a:ext cx="44767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4283968" y="1268760"/>
            <a:ext cx="468052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uk-UA" dirty="0" smtClean="0">
                <a:solidFill>
                  <a:srgbClr val="070032"/>
                </a:solidFill>
              </a:rPr>
              <a:t>Зав</a:t>
            </a:r>
            <a:r>
              <a:rPr lang="uk-UA" dirty="0">
                <a:solidFill>
                  <a:srgbClr val="070032"/>
                </a:solidFill>
              </a:rPr>
              <a:t>. кафедри </a:t>
            </a:r>
            <a:r>
              <a:rPr lang="uk-UA" dirty="0" smtClean="0">
                <a:solidFill>
                  <a:srgbClr val="070032"/>
                </a:solidFill>
              </a:rPr>
              <a:t>проф. </a:t>
            </a:r>
            <a:r>
              <a:rPr lang="uk-UA" b="1" dirty="0" smtClean="0">
                <a:solidFill>
                  <a:srgbClr val="070032"/>
                </a:solidFill>
              </a:rPr>
              <a:t>Наталія </a:t>
            </a:r>
            <a:r>
              <a:rPr lang="uk-UA" b="1" dirty="0">
                <a:solidFill>
                  <a:srgbClr val="070032"/>
                </a:solidFill>
              </a:rPr>
              <a:t>Гук  </a:t>
            </a:r>
            <a:r>
              <a:rPr lang="uk-UA" dirty="0">
                <a:solidFill>
                  <a:srgbClr val="070032"/>
                </a:solidFill>
              </a:rPr>
              <a:t>-  голова журі </a:t>
            </a:r>
            <a:r>
              <a:rPr lang="uk-UA" dirty="0" smtClean="0">
                <a:solidFill>
                  <a:srgbClr val="070032"/>
                </a:solidFill>
              </a:rPr>
              <a:t>МАН </a:t>
            </a:r>
            <a:r>
              <a:rPr lang="uk-UA" dirty="0">
                <a:solidFill>
                  <a:srgbClr val="070032"/>
                </a:solidFill>
              </a:rPr>
              <a:t>секції </a:t>
            </a:r>
            <a:r>
              <a:rPr lang="uk-UA" dirty="0" err="1">
                <a:solidFill>
                  <a:srgbClr val="070032"/>
                </a:solidFill>
              </a:rPr>
              <a:t>“Комп</a:t>
            </a:r>
            <a:r>
              <a:rPr lang="en-US" dirty="0">
                <a:solidFill>
                  <a:srgbClr val="070032"/>
                </a:solidFill>
              </a:rPr>
              <a:t>’</a:t>
            </a:r>
            <a:r>
              <a:rPr lang="uk-UA" dirty="0" err="1">
                <a:solidFill>
                  <a:srgbClr val="070032"/>
                </a:solidFill>
              </a:rPr>
              <a:t>ютерні</a:t>
            </a:r>
            <a:r>
              <a:rPr lang="uk-UA" dirty="0">
                <a:solidFill>
                  <a:srgbClr val="070032"/>
                </a:solidFill>
              </a:rPr>
              <a:t> </a:t>
            </a:r>
            <a:r>
              <a:rPr lang="uk-UA" dirty="0" err="1">
                <a:solidFill>
                  <a:srgbClr val="070032"/>
                </a:solidFill>
              </a:rPr>
              <a:t>науки</a:t>
            </a:r>
            <a:r>
              <a:rPr lang="uk-UA" dirty="0" err="1" smtClean="0">
                <a:solidFill>
                  <a:srgbClr val="070032"/>
                </a:solidFill>
              </a:rPr>
              <a:t>”</a:t>
            </a:r>
            <a:r>
              <a:rPr lang="uk-UA" dirty="0" smtClean="0">
                <a:solidFill>
                  <a:srgbClr val="070032"/>
                </a:solidFill>
              </a:rPr>
              <a:t>.</a:t>
            </a:r>
            <a:endParaRPr lang="uk-UA" dirty="0">
              <a:solidFill>
                <a:srgbClr val="070032"/>
              </a:solidFill>
            </a:endParaRPr>
          </a:p>
          <a:p>
            <a:endParaRPr lang="uk-UA" dirty="0">
              <a:solidFill>
                <a:srgbClr val="070032"/>
              </a:solidFill>
            </a:endParaRPr>
          </a:p>
          <a:p>
            <a:r>
              <a:rPr lang="uk-UA" dirty="0" smtClean="0">
                <a:solidFill>
                  <a:srgbClr val="070032"/>
                </a:solidFill>
              </a:rPr>
              <a:t>доц. </a:t>
            </a:r>
            <a:r>
              <a:rPr lang="uk-UA" b="1" dirty="0" smtClean="0">
                <a:solidFill>
                  <a:srgbClr val="070032"/>
                </a:solidFill>
              </a:rPr>
              <a:t>Хижа </a:t>
            </a:r>
            <a:r>
              <a:rPr lang="uk-UA" b="1" dirty="0">
                <a:solidFill>
                  <a:srgbClr val="070032"/>
                </a:solidFill>
              </a:rPr>
              <a:t>О.Л. </a:t>
            </a:r>
            <a:r>
              <a:rPr lang="uk-UA" dirty="0">
                <a:solidFill>
                  <a:srgbClr val="070032"/>
                </a:solidFill>
              </a:rPr>
              <a:t>- </a:t>
            </a:r>
            <a:r>
              <a:rPr lang="uk-UA" dirty="0" smtClean="0">
                <a:solidFill>
                  <a:srgbClr val="070032"/>
                </a:solidFill>
              </a:rPr>
              <a:t> голова журі олімпіади </a:t>
            </a:r>
            <a:r>
              <a:rPr lang="en-US" dirty="0" smtClean="0">
                <a:solidFill>
                  <a:srgbClr val="070032"/>
                </a:solidFill>
              </a:rPr>
              <a:t>II</a:t>
            </a:r>
            <a:r>
              <a:rPr lang="uk-UA" dirty="0" smtClean="0">
                <a:solidFill>
                  <a:srgbClr val="070032"/>
                </a:solidFill>
              </a:rPr>
              <a:t>,</a:t>
            </a:r>
            <a:r>
              <a:rPr lang="en-US" dirty="0" smtClean="0">
                <a:solidFill>
                  <a:srgbClr val="070032"/>
                </a:solidFill>
              </a:rPr>
              <a:t>III</a:t>
            </a:r>
            <a:r>
              <a:rPr lang="uk-UA" dirty="0" smtClean="0">
                <a:solidFill>
                  <a:srgbClr val="070032"/>
                </a:solidFill>
              </a:rPr>
              <a:t> етапів Всеукраїнських учнівських олімпіад з інформатики. Експерт-консультант </a:t>
            </a:r>
            <a:r>
              <a:rPr lang="en-US" dirty="0" smtClean="0">
                <a:solidFill>
                  <a:srgbClr val="070032"/>
                </a:solidFill>
              </a:rPr>
              <a:t>IV</a:t>
            </a:r>
            <a:r>
              <a:rPr lang="uk-UA" dirty="0" smtClean="0">
                <a:solidFill>
                  <a:srgbClr val="070032"/>
                </a:solidFill>
              </a:rPr>
              <a:t> етапу Міністерства освіти і науки України Всеукраїнських учнівських олімпіад з програмування з 1999 року.</a:t>
            </a:r>
          </a:p>
          <a:p>
            <a:r>
              <a:rPr lang="uk-UA" dirty="0" smtClean="0">
                <a:solidFill>
                  <a:srgbClr val="070032"/>
                </a:solidFill>
              </a:rPr>
              <a:t>Має великий досвід у проведенні олімпіад різного рівня, виконує обов’язки тренера студентської </a:t>
            </a:r>
            <a:r>
              <a:rPr lang="uk-UA" dirty="0" err="1" smtClean="0">
                <a:solidFill>
                  <a:srgbClr val="070032"/>
                </a:solidFill>
              </a:rPr>
              <a:t>олімпіадної</a:t>
            </a:r>
            <a:r>
              <a:rPr lang="uk-UA" dirty="0" smtClean="0">
                <a:solidFill>
                  <a:srgbClr val="070032"/>
                </a:solidFill>
              </a:rPr>
              <a:t> команди ДНУ з програмування, яка під його керівництвом багаторазово здобувала перемоги в олімпіадах різних рівнів. Він підготував двох призерів міжнародних учнівських олімпіад з інформатики, 33 призери Всеукраїнських олімпіад з програмування.</a:t>
            </a:r>
            <a:endParaRPr lang="ru-RU" dirty="0">
              <a:solidFill>
                <a:srgbClr val="070032"/>
              </a:solidFill>
            </a:endParaRPr>
          </a:p>
        </p:txBody>
      </p:sp>
      <p:pic>
        <p:nvPicPr>
          <p:cNvPr id="1026" name="Picture 2" descr="C:\Users\KnightDanila\Downloads\4_VEL09933_a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844972"/>
            <a:ext cx="3816424" cy="2828296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0" y="18864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dirty="0" smtClean="0">
                <a:solidFill>
                  <a:srgbClr val="000054"/>
                </a:solidFill>
                <a:cs typeface="Times New Roman" pitchFamily="18" charset="0"/>
              </a:rPr>
              <a:t>Кафедра підтримує постійний зв’язок зі школярами -  учасниками олімпіад з програмування,  учасниками МАН.</a:t>
            </a:r>
          </a:p>
        </p:txBody>
      </p:sp>
      <p:pic>
        <p:nvPicPr>
          <p:cNvPr id="1028" name="Picture 4" descr="https://att3.i.ua/attach/INBOX/6214c6fadf00/2/6_VEL00047_a.jpg?I=cVV7v4SlmLZwmrSBk3RnfA%3D%3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37950"/>
            <a:ext cx="3816424" cy="2674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88640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700" dirty="0" smtClean="0">
                <a:solidFill>
                  <a:srgbClr val="070032"/>
                </a:solidFill>
              </a:rPr>
              <a:t>На факультеті прикладної математики ДНУ імені Олеся Гончара за дорученням МОН України багато років поспіль проводяться  І та ІІ етапи Всеукраїнської студентської олімпіади з програмування у Східному та Центральному регіонах країни, які є складовою Міжнародної командної студентської олімпіади з програмування </a:t>
            </a:r>
            <a:r>
              <a:rPr lang="uk-UA" sz="1700" i="1" dirty="0" smtClean="0">
                <a:solidFill>
                  <a:srgbClr val="070032"/>
                </a:solidFill>
              </a:rPr>
              <a:t>(</a:t>
            </a:r>
            <a:r>
              <a:rPr lang="ru-RU" sz="1700" i="1" dirty="0" smtClean="0">
                <a:solidFill>
                  <a:srgbClr val="070032"/>
                </a:solidFill>
              </a:rPr>
              <a:t>ACM ICPC</a:t>
            </a:r>
            <a:r>
              <a:rPr lang="uk-UA" sz="1700" i="1" dirty="0" smtClean="0">
                <a:solidFill>
                  <a:srgbClr val="070032"/>
                </a:solidFill>
              </a:rPr>
              <a:t>)</a:t>
            </a:r>
            <a:r>
              <a:rPr lang="uk-UA" sz="1700" dirty="0" smtClean="0">
                <a:solidFill>
                  <a:srgbClr val="070032"/>
                </a:solidFill>
              </a:rPr>
              <a:t>.</a:t>
            </a:r>
            <a:endParaRPr lang="uk-UA" sz="1700" dirty="0" smtClean="0">
              <a:solidFill>
                <a:srgbClr val="070032"/>
              </a:solidFill>
              <a:cs typeface="Times New Roman" pitchFamily="18" charset="0"/>
            </a:endParaRPr>
          </a:p>
        </p:txBody>
      </p:sp>
      <p:pic>
        <p:nvPicPr>
          <p:cNvPr id="3" name="Picture 2" descr="C:\Users\KnightDanila\Downloads\4_VEL09933_a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4864"/>
            <a:ext cx="3816424" cy="2828296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4067944" y="1340768"/>
            <a:ext cx="496855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 smtClean="0">
                <a:solidFill>
                  <a:srgbClr val="070032"/>
                </a:solidFill>
              </a:rPr>
              <a:t>У  вересні 2021 року на ФПМ відбувся 1/8 фіналу Міжнародної студентської олімпіади з програмування ІСРС-U</a:t>
            </a:r>
            <a:r>
              <a:rPr lang="en-US" sz="1600" dirty="0" smtClean="0">
                <a:solidFill>
                  <a:srgbClr val="070032"/>
                </a:solidFill>
              </a:rPr>
              <a:t>k</a:t>
            </a:r>
            <a:r>
              <a:rPr lang="uk-UA" sz="1600" dirty="0" smtClean="0">
                <a:solidFill>
                  <a:srgbClr val="070032"/>
                </a:solidFill>
              </a:rPr>
              <a:t>raine-2021. </a:t>
            </a:r>
            <a:endParaRPr lang="ru-RU" sz="1600" dirty="0" smtClean="0">
              <a:solidFill>
                <a:srgbClr val="070032"/>
              </a:solidFill>
            </a:endParaRPr>
          </a:p>
          <a:p>
            <a:r>
              <a:rPr lang="uk-UA" sz="1600" dirty="0" smtClean="0">
                <a:solidFill>
                  <a:srgbClr val="070032"/>
                </a:solidFill>
              </a:rPr>
              <a:t>Студенти факультету посіли місця:</a:t>
            </a:r>
            <a:endParaRPr lang="ru-RU" sz="1600" dirty="0" smtClean="0">
              <a:solidFill>
                <a:srgbClr val="070032"/>
              </a:solidFill>
            </a:endParaRPr>
          </a:p>
          <a:p>
            <a:r>
              <a:rPr lang="uk-UA" sz="1600" b="1" dirty="0" smtClean="0">
                <a:solidFill>
                  <a:srgbClr val="070032"/>
                </a:solidFill>
              </a:rPr>
              <a:t>Перше місце: Команда</a:t>
            </a:r>
            <a:r>
              <a:rPr lang="ru-RU" sz="1600" b="1" dirty="0" smtClean="0">
                <a:solidFill>
                  <a:srgbClr val="070032"/>
                </a:solidFill>
              </a:rPr>
              <a:t> DNU</a:t>
            </a:r>
            <a:r>
              <a:rPr lang="uk-UA" sz="1600" b="1" dirty="0" smtClean="0">
                <a:solidFill>
                  <a:srgbClr val="070032"/>
                </a:solidFill>
              </a:rPr>
              <a:t>_</a:t>
            </a:r>
            <a:r>
              <a:rPr lang="ru-RU" sz="1600" b="1" dirty="0" err="1" smtClean="0">
                <a:solidFill>
                  <a:srgbClr val="070032"/>
                </a:solidFill>
              </a:rPr>
              <a:t>Yellow</a:t>
            </a:r>
            <a:r>
              <a:rPr lang="uk-UA" sz="1600" b="1" dirty="0" smtClean="0">
                <a:solidFill>
                  <a:srgbClr val="070032"/>
                </a:solidFill>
              </a:rPr>
              <a:t>_</a:t>
            </a:r>
            <a:r>
              <a:rPr lang="ru-RU" sz="1600" b="1" dirty="0" err="1" smtClean="0">
                <a:solidFill>
                  <a:srgbClr val="070032"/>
                </a:solidFill>
              </a:rPr>
              <a:t>Orange</a:t>
            </a:r>
            <a:endParaRPr lang="ru-RU" sz="1600" dirty="0" smtClean="0">
              <a:solidFill>
                <a:srgbClr val="070032"/>
              </a:solidFill>
            </a:endParaRPr>
          </a:p>
          <a:p>
            <a:r>
              <a:rPr lang="ru-RU" sz="1600" b="1" dirty="0" err="1" smtClean="0">
                <a:solidFill>
                  <a:srgbClr val="070032"/>
                </a:solidFill>
              </a:rPr>
              <a:t>Студенти</a:t>
            </a:r>
            <a:r>
              <a:rPr lang="ru-RU" sz="1600" b="1" dirty="0" smtClean="0">
                <a:solidFill>
                  <a:srgbClr val="070032"/>
                </a:solidFill>
              </a:rPr>
              <a:t>:</a:t>
            </a:r>
            <a:r>
              <a:rPr lang="en-US" sz="1600" b="1" dirty="0" smtClean="0">
                <a:solidFill>
                  <a:srgbClr val="070032"/>
                </a:solidFill>
              </a:rPr>
              <a:t> </a:t>
            </a:r>
            <a:r>
              <a:rPr lang="ru-RU" sz="1600" b="1" dirty="0" err="1" smtClean="0">
                <a:solidFill>
                  <a:srgbClr val="C00000"/>
                </a:solidFill>
              </a:rPr>
              <a:t>Блажко</a:t>
            </a:r>
            <a:r>
              <a:rPr lang="ru-RU" sz="1600" b="1" dirty="0" smtClean="0">
                <a:solidFill>
                  <a:srgbClr val="C00000"/>
                </a:solidFill>
              </a:rPr>
              <a:t> М. О.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err="1" smtClean="0">
                <a:solidFill>
                  <a:srgbClr val="C00000"/>
                </a:solidFill>
              </a:rPr>
              <a:t>Побережний</a:t>
            </a:r>
            <a:r>
              <a:rPr lang="ru-RU" sz="1600" b="1" dirty="0" smtClean="0">
                <a:solidFill>
                  <a:srgbClr val="C00000"/>
                </a:solidFill>
              </a:rPr>
              <a:t> М. О.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ru-RU" sz="1600" b="1" dirty="0" err="1" smtClean="0">
                <a:solidFill>
                  <a:srgbClr val="C00000"/>
                </a:solidFill>
              </a:rPr>
              <a:t>Москаленко</a:t>
            </a:r>
            <a:r>
              <a:rPr lang="ru-RU" sz="1600" b="1" dirty="0" smtClean="0">
                <a:solidFill>
                  <a:srgbClr val="C00000"/>
                </a:solidFill>
              </a:rPr>
              <a:t> С. К.</a:t>
            </a:r>
            <a:r>
              <a:rPr lang="uk-UA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(</a:t>
            </a:r>
            <a:r>
              <a:rPr lang="ru-RU" sz="1600" b="1" dirty="0" smtClean="0">
                <a:solidFill>
                  <a:srgbClr val="C00000"/>
                </a:solidFill>
              </a:rPr>
              <a:t>ЛІТ</a:t>
            </a:r>
            <a:r>
              <a:rPr lang="en-US" sz="1600" b="1" dirty="0" smtClean="0">
                <a:solidFill>
                  <a:srgbClr val="C00000"/>
                </a:solidFill>
              </a:rPr>
              <a:t>)</a:t>
            </a:r>
            <a:endParaRPr lang="ru-RU" sz="1600" b="1" dirty="0" smtClean="0">
              <a:solidFill>
                <a:srgbClr val="C00000"/>
              </a:solidFill>
            </a:endParaRPr>
          </a:p>
          <a:p>
            <a:r>
              <a:rPr lang="uk-UA" sz="1600" dirty="0" smtClean="0">
                <a:solidFill>
                  <a:srgbClr val="070032"/>
                </a:solidFill>
              </a:rPr>
              <a:t>Тренер:</a:t>
            </a:r>
            <a:r>
              <a:rPr lang="en-US" sz="1600" dirty="0" smtClean="0">
                <a:solidFill>
                  <a:srgbClr val="070032"/>
                </a:solidFill>
              </a:rPr>
              <a:t> </a:t>
            </a:r>
            <a:r>
              <a:rPr lang="uk-UA" sz="1600" dirty="0" smtClean="0">
                <a:solidFill>
                  <a:srgbClr val="070032"/>
                </a:solidFill>
              </a:rPr>
              <a:t>Хижа О.Л</a:t>
            </a:r>
            <a:endParaRPr lang="ru-RU" sz="1600" dirty="0" smtClean="0">
              <a:solidFill>
                <a:srgbClr val="070032"/>
              </a:solidFill>
            </a:endParaRPr>
          </a:p>
          <a:p>
            <a:r>
              <a:rPr lang="uk-UA" sz="1600" dirty="0" smtClean="0">
                <a:solidFill>
                  <a:srgbClr val="070032"/>
                </a:solidFill>
              </a:rPr>
              <a:t> </a:t>
            </a:r>
            <a:endParaRPr lang="ru-RU" sz="1600" dirty="0" smtClean="0">
              <a:solidFill>
                <a:srgbClr val="070032"/>
              </a:solidFill>
            </a:endParaRPr>
          </a:p>
          <a:p>
            <a:r>
              <a:rPr lang="uk-UA" sz="1600" b="1" dirty="0" smtClean="0">
                <a:solidFill>
                  <a:srgbClr val="070032"/>
                </a:solidFill>
              </a:rPr>
              <a:t>Друге місце: Команда</a:t>
            </a:r>
            <a:r>
              <a:rPr lang="ru-RU" sz="1600" b="1" dirty="0" smtClean="0">
                <a:solidFill>
                  <a:srgbClr val="070032"/>
                </a:solidFill>
              </a:rPr>
              <a:t> DNU</a:t>
            </a:r>
            <a:r>
              <a:rPr lang="uk-UA" sz="1600" b="1" dirty="0" smtClean="0">
                <a:solidFill>
                  <a:srgbClr val="070032"/>
                </a:solidFill>
              </a:rPr>
              <a:t>_</a:t>
            </a:r>
            <a:r>
              <a:rPr lang="ru-RU" sz="1600" b="1" dirty="0" err="1" smtClean="0">
                <a:solidFill>
                  <a:srgbClr val="070032"/>
                </a:solidFill>
              </a:rPr>
              <a:t>DDOStoevsky</a:t>
            </a:r>
            <a:endParaRPr lang="ru-RU" sz="1600" dirty="0" smtClean="0">
              <a:solidFill>
                <a:srgbClr val="070032"/>
              </a:solidFill>
            </a:endParaRPr>
          </a:p>
          <a:p>
            <a:r>
              <a:rPr lang="ru-RU" sz="1600" b="1" dirty="0" err="1" smtClean="0">
                <a:solidFill>
                  <a:srgbClr val="070032"/>
                </a:solidFill>
              </a:rPr>
              <a:t>Студенти</a:t>
            </a:r>
            <a:r>
              <a:rPr lang="ru-RU" sz="1600" b="1" dirty="0" smtClean="0">
                <a:solidFill>
                  <a:srgbClr val="070032"/>
                </a:solidFill>
              </a:rPr>
              <a:t>:</a:t>
            </a:r>
            <a:r>
              <a:rPr lang="en-US" sz="1600" b="1" dirty="0" smtClean="0">
                <a:solidFill>
                  <a:srgbClr val="070032"/>
                </a:solidFill>
              </a:rPr>
              <a:t>  </a:t>
            </a:r>
            <a:r>
              <a:rPr lang="ru-RU" sz="1600" dirty="0" err="1" smtClean="0">
                <a:solidFill>
                  <a:srgbClr val="070032"/>
                </a:solidFill>
              </a:rPr>
              <a:t>Василькович</a:t>
            </a:r>
            <a:r>
              <a:rPr lang="ru-RU" sz="1600" dirty="0" smtClean="0">
                <a:solidFill>
                  <a:srgbClr val="070032"/>
                </a:solidFill>
              </a:rPr>
              <a:t> П. О.</a:t>
            </a:r>
            <a:r>
              <a:rPr lang="uk-UA" sz="1600" dirty="0" smtClean="0">
                <a:solidFill>
                  <a:srgbClr val="070032"/>
                </a:solidFill>
              </a:rPr>
              <a:t> </a:t>
            </a:r>
            <a:r>
              <a:rPr lang="en-US" sz="1600" dirty="0" smtClean="0">
                <a:solidFill>
                  <a:srgbClr val="070032"/>
                </a:solidFill>
              </a:rPr>
              <a:t>(</a:t>
            </a:r>
            <a:r>
              <a:rPr lang="ru-RU" sz="1600" dirty="0" smtClean="0">
                <a:solidFill>
                  <a:srgbClr val="070032"/>
                </a:solidFill>
              </a:rPr>
              <a:t>ЛІТ</a:t>
            </a:r>
            <a:r>
              <a:rPr lang="en-US" sz="1600" dirty="0" smtClean="0">
                <a:solidFill>
                  <a:srgbClr val="070032"/>
                </a:solidFill>
              </a:rPr>
              <a:t>),  </a:t>
            </a:r>
            <a:r>
              <a:rPr lang="ru-RU" sz="1600" dirty="0" err="1" smtClean="0">
                <a:solidFill>
                  <a:srgbClr val="070032"/>
                </a:solidFill>
              </a:rPr>
              <a:t>Каманцев</a:t>
            </a:r>
            <a:r>
              <a:rPr lang="ru-RU" sz="1600" dirty="0" smtClean="0">
                <a:solidFill>
                  <a:srgbClr val="070032"/>
                </a:solidFill>
              </a:rPr>
              <a:t> А. С.</a:t>
            </a:r>
            <a:r>
              <a:rPr lang="uk-UA" sz="1600" dirty="0" smtClean="0">
                <a:solidFill>
                  <a:srgbClr val="070032"/>
                </a:solidFill>
              </a:rPr>
              <a:t> </a:t>
            </a:r>
            <a:r>
              <a:rPr lang="en-US" sz="1600" dirty="0" smtClean="0">
                <a:solidFill>
                  <a:srgbClr val="070032"/>
                </a:solidFill>
              </a:rPr>
              <a:t>(</a:t>
            </a:r>
            <a:r>
              <a:rPr lang="ru-RU" sz="1600" dirty="0" smtClean="0">
                <a:solidFill>
                  <a:srgbClr val="070032"/>
                </a:solidFill>
              </a:rPr>
              <a:t>ЛІТ</a:t>
            </a:r>
            <a:r>
              <a:rPr lang="en-US" sz="1600" dirty="0" smtClean="0">
                <a:solidFill>
                  <a:srgbClr val="070032"/>
                </a:solidFill>
              </a:rPr>
              <a:t>), </a:t>
            </a:r>
            <a:r>
              <a:rPr lang="ru-RU" sz="1600" b="1" dirty="0" smtClean="0">
                <a:solidFill>
                  <a:srgbClr val="C00000"/>
                </a:solidFill>
              </a:rPr>
              <a:t>Сафонов М. Р. </a:t>
            </a:r>
            <a:r>
              <a:rPr lang="en-US" sz="1600" b="1" dirty="0" smtClean="0">
                <a:solidFill>
                  <a:srgbClr val="C00000"/>
                </a:solidFill>
              </a:rPr>
              <a:t>(</a:t>
            </a:r>
            <a:r>
              <a:rPr lang="ru-RU" sz="1600" b="1" dirty="0" smtClean="0">
                <a:solidFill>
                  <a:srgbClr val="C00000"/>
                </a:solidFill>
              </a:rPr>
              <a:t>ЛІТ</a:t>
            </a:r>
            <a:r>
              <a:rPr lang="en-US" sz="1600" b="1" dirty="0" smtClean="0">
                <a:solidFill>
                  <a:srgbClr val="C00000"/>
                </a:solidFill>
              </a:rPr>
              <a:t>)</a:t>
            </a:r>
            <a:endParaRPr lang="ru-RU" sz="1600" b="1" dirty="0" smtClean="0">
              <a:solidFill>
                <a:srgbClr val="C00000"/>
              </a:solidFill>
            </a:endParaRPr>
          </a:p>
          <a:p>
            <a:r>
              <a:rPr lang="uk-UA" sz="1600" dirty="0" smtClean="0">
                <a:solidFill>
                  <a:srgbClr val="070032"/>
                </a:solidFill>
              </a:rPr>
              <a:t>Тренер:</a:t>
            </a:r>
            <a:r>
              <a:rPr lang="en-US" sz="1600" dirty="0" smtClean="0">
                <a:solidFill>
                  <a:srgbClr val="070032"/>
                </a:solidFill>
              </a:rPr>
              <a:t> </a:t>
            </a:r>
            <a:r>
              <a:rPr lang="uk-UA" sz="1600" dirty="0" smtClean="0">
                <a:solidFill>
                  <a:srgbClr val="070032"/>
                </a:solidFill>
              </a:rPr>
              <a:t>Хижа О.Л   </a:t>
            </a:r>
            <a:endParaRPr lang="ru-RU" sz="1600" dirty="0" smtClean="0">
              <a:solidFill>
                <a:srgbClr val="070032"/>
              </a:solidFill>
            </a:endParaRPr>
          </a:p>
          <a:p>
            <a:r>
              <a:rPr lang="uk-UA" sz="1600" dirty="0" smtClean="0">
                <a:solidFill>
                  <a:srgbClr val="070032"/>
                </a:solidFill>
              </a:rPr>
              <a:t> </a:t>
            </a:r>
            <a:endParaRPr lang="ru-RU" sz="1600" dirty="0" smtClean="0">
              <a:solidFill>
                <a:srgbClr val="070032"/>
              </a:solidFill>
            </a:endParaRPr>
          </a:p>
          <a:p>
            <a:r>
              <a:rPr lang="uk-UA" sz="1600" b="1" dirty="0" smtClean="0">
                <a:solidFill>
                  <a:srgbClr val="070032"/>
                </a:solidFill>
              </a:rPr>
              <a:t>Третє місце: Команда</a:t>
            </a:r>
            <a:r>
              <a:rPr lang="ru-RU" sz="1600" b="1" dirty="0" smtClean="0">
                <a:solidFill>
                  <a:srgbClr val="070032"/>
                </a:solidFill>
              </a:rPr>
              <a:t> DNU</a:t>
            </a:r>
            <a:r>
              <a:rPr lang="uk-UA" sz="1600" b="1" dirty="0" smtClean="0">
                <a:solidFill>
                  <a:srgbClr val="070032"/>
                </a:solidFill>
              </a:rPr>
              <a:t>_</a:t>
            </a:r>
            <a:r>
              <a:rPr lang="ru-RU" sz="1600" b="1" dirty="0" err="1" smtClean="0">
                <a:solidFill>
                  <a:srgbClr val="070032"/>
                </a:solidFill>
              </a:rPr>
              <a:t>gachitelepuziki</a:t>
            </a:r>
            <a:endParaRPr lang="ru-RU" sz="1600" dirty="0" smtClean="0">
              <a:solidFill>
                <a:srgbClr val="070032"/>
              </a:solidFill>
            </a:endParaRPr>
          </a:p>
          <a:p>
            <a:r>
              <a:rPr lang="ru-RU" sz="1600" dirty="0" err="1" smtClean="0">
                <a:solidFill>
                  <a:srgbClr val="070032"/>
                </a:solidFill>
              </a:rPr>
              <a:t>Студенти</a:t>
            </a:r>
            <a:r>
              <a:rPr lang="ru-RU" sz="1600" dirty="0" smtClean="0">
                <a:solidFill>
                  <a:srgbClr val="070032"/>
                </a:solidFill>
              </a:rPr>
              <a:t>:</a:t>
            </a:r>
            <a:r>
              <a:rPr lang="en-US" sz="1600" dirty="0" smtClean="0">
                <a:solidFill>
                  <a:srgbClr val="070032"/>
                </a:solidFill>
              </a:rPr>
              <a:t> </a:t>
            </a:r>
            <a:r>
              <a:rPr lang="ru-RU" sz="1600" dirty="0" err="1" smtClean="0">
                <a:solidFill>
                  <a:srgbClr val="070032"/>
                </a:solidFill>
              </a:rPr>
              <a:t>Андріанова</a:t>
            </a:r>
            <a:r>
              <a:rPr lang="ru-RU" sz="1600" dirty="0" smtClean="0">
                <a:solidFill>
                  <a:srgbClr val="070032"/>
                </a:solidFill>
              </a:rPr>
              <a:t> В. О.</a:t>
            </a:r>
            <a:r>
              <a:rPr lang="en-US" sz="1600" dirty="0" smtClean="0">
                <a:solidFill>
                  <a:srgbClr val="070032"/>
                </a:solidFill>
              </a:rPr>
              <a:t>, </a:t>
            </a:r>
            <a:r>
              <a:rPr lang="ru-RU" sz="1600" dirty="0" err="1" smtClean="0">
                <a:solidFill>
                  <a:srgbClr val="070032"/>
                </a:solidFill>
              </a:rPr>
              <a:t>Машинсон</a:t>
            </a:r>
            <a:r>
              <a:rPr lang="ru-RU" sz="1600" dirty="0" smtClean="0">
                <a:solidFill>
                  <a:srgbClr val="070032"/>
                </a:solidFill>
              </a:rPr>
              <a:t> Є. Г.</a:t>
            </a:r>
            <a:r>
              <a:rPr lang="uk-UA" sz="1600" dirty="0" smtClean="0">
                <a:solidFill>
                  <a:srgbClr val="070032"/>
                </a:solidFill>
              </a:rPr>
              <a:t> </a:t>
            </a:r>
            <a:r>
              <a:rPr lang="en-US" sz="1600" dirty="0" smtClean="0">
                <a:solidFill>
                  <a:srgbClr val="070032"/>
                </a:solidFill>
              </a:rPr>
              <a:t>(</a:t>
            </a:r>
            <a:r>
              <a:rPr lang="ru-RU" sz="1600" dirty="0" smtClean="0">
                <a:solidFill>
                  <a:srgbClr val="070032"/>
                </a:solidFill>
              </a:rPr>
              <a:t>ЛІТ</a:t>
            </a:r>
            <a:r>
              <a:rPr lang="en-US" sz="1600" dirty="0" smtClean="0">
                <a:solidFill>
                  <a:srgbClr val="070032"/>
                </a:solidFill>
              </a:rPr>
              <a:t>), </a:t>
            </a:r>
            <a:r>
              <a:rPr lang="ru-RU" sz="1600" dirty="0" smtClean="0">
                <a:solidFill>
                  <a:srgbClr val="070032"/>
                </a:solidFill>
              </a:rPr>
              <a:t>Ткач А. О.</a:t>
            </a:r>
            <a:r>
              <a:rPr lang="uk-UA" sz="1600" dirty="0" smtClean="0">
                <a:solidFill>
                  <a:srgbClr val="070032"/>
                </a:solidFill>
              </a:rPr>
              <a:t> </a:t>
            </a:r>
            <a:r>
              <a:rPr lang="en-US" sz="1600" dirty="0" smtClean="0">
                <a:solidFill>
                  <a:srgbClr val="070032"/>
                </a:solidFill>
              </a:rPr>
              <a:t>(</a:t>
            </a:r>
            <a:r>
              <a:rPr lang="ru-RU" sz="1600" dirty="0" smtClean="0">
                <a:solidFill>
                  <a:srgbClr val="070032"/>
                </a:solidFill>
              </a:rPr>
              <a:t>ЛІТ</a:t>
            </a:r>
            <a:r>
              <a:rPr lang="en-US" sz="1600" dirty="0" smtClean="0">
                <a:solidFill>
                  <a:srgbClr val="070032"/>
                </a:solidFill>
              </a:rPr>
              <a:t>)</a:t>
            </a:r>
            <a:endParaRPr lang="ru-RU" sz="1600" dirty="0" smtClean="0">
              <a:solidFill>
                <a:srgbClr val="070032"/>
              </a:solidFill>
            </a:endParaRPr>
          </a:p>
          <a:p>
            <a:r>
              <a:rPr lang="uk-UA" sz="1600" dirty="0" smtClean="0">
                <a:solidFill>
                  <a:srgbClr val="070032"/>
                </a:solidFill>
              </a:rPr>
              <a:t>Тренер:</a:t>
            </a:r>
            <a:r>
              <a:rPr lang="en-US" sz="1600" dirty="0" smtClean="0">
                <a:solidFill>
                  <a:srgbClr val="070032"/>
                </a:solidFill>
              </a:rPr>
              <a:t> </a:t>
            </a:r>
            <a:r>
              <a:rPr lang="uk-UA" sz="1600" dirty="0" smtClean="0">
                <a:solidFill>
                  <a:srgbClr val="070032"/>
                </a:solidFill>
              </a:rPr>
              <a:t>Михальчук Г. Й.</a:t>
            </a:r>
            <a:endParaRPr lang="ru-RU" sz="1600" dirty="0" smtClean="0">
              <a:solidFill>
                <a:srgbClr val="070032"/>
              </a:solidFill>
            </a:endParaRPr>
          </a:p>
          <a:p>
            <a:r>
              <a:rPr lang="uk-UA" sz="1600" dirty="0" smtClean="0">
                <a:solidFill>
                  <a:srgbClr val="070032"/>
                </a:solidFill>
              </a:rPr>
              <a:t> </a:t>
            </a:r>
            <a:endParaRPr lang="ru-RU" sz="1600" dirty="0" smtClean="0">
              <a:solidFill>
                <a:srgbClr val="07003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2008" y="5877272"/>
            <a:ext cx="89644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solidFill>
                  <a:srgbClr val="070032"/>
                </a:solidFill>
              </a:rPr>
              <a:t>Із </a:t>
            </a:r>
            <a:r>
              <a:rPr lang="uk-UA" sz="2000" b="1" dirty="0" smtClean="0">
                <a:solidFill>
                  <a:srgbClr val="070032"/>
                </a:solidFill>
              </a:rPr>
              <a:t>9</a:t>
            </a:r>
            <a:r>
              <a:rPr lang="uk-UA" sz="2000" dirty="0" smtClean="0">
                <a:solidFill>
                  <a:srgbClr val="070032"/>
                </a:solidFill>
              </a:rPr>
              <a:t> </a:t>
            </a:r>
            <a:r>
              <a:rPr lang="uk-UA" sz="2000" dirty="0" err="1" smtClean="0">
                <a:solidFill>
                  <a:srgbClr val="070032"/>
                </a:solidFill>
              </a:rPr>
              <a:t>студентів–переможців</a:t>
            </a:r>
            <a:r>
              <a:rPr lang="uk-UA" sz="2000" dirty="0" smtClean="0">
                <a:solidFill>
                  <a:srgbClr val="070032"/>
                </a:solidFill>
              </a:rPr>
              <a:t> олімпіади </a:t>
            </a:r>
            <a:r>
              <a:rPr lang="uk-UA" sz="2000" b="1" dirty="0" smtClean="0">
                <a:solidFill>
                  <a:srgbClr val="070032"/>
                </a:solidFill>
              </a:rPr>
              <a:t>6 </a:t>
            </a:r>
            <a:r>
              <a:rPr lang="uk-UA" sz="2000" dirty="0" smtClean="0">
                <a:solidFill>
                  <a:srgbClr val="070032"/>
                </a:solidFill>
              </a:rPr>
              <a:t>- випускники </a:t>
            </a:r>
            <a:r>
              <a:rPr lang="uk-UA" sz="2000" b="1" dirty="0" err="1" smtClean="0">
                <a:solidFill>
                  <a:srgbClr val="070032"/>
                </a:solidFill>
              </a:rPr>
              <a:t>ЛІТу</a:t>
            </a:r>
            <a:r>
              <a:rPr lang="uk-UA" sz="2000" dirty="0" smtClean="0">
                <a:solidFill>
                  <a:srgbClr val="070032"/>
                </a:solidFill>
              </a:rPr>
              <a:t> (ліцею інформаційних технологій). З них </a:t>
            </a:r>
            <a:r>
              <a:rPr lang="uk-UA" sz="2000" b="1" dirty="0" smtClean="0">
                <a:solidFill>
                  <a:srgbClr val="070032"/>
                </a:solidFill>
              </a:rPr>
              <a:t>четверо</a:t>
            </a:r>
            <a:r>
              <a:rPr lang="uk-UA" sz="2000" dirty="0" smtClean="0">
                <a:solidFill>
                  <a:srgbClr val="070032"/>
                </a:solidFill>
              </a:rPr>
              <a:t> студентів навчаються на кафедри </a:t>
            </a:r>
            <a:r>
              <a:rPr lang="uk-UA" sz="2000" dirty="0" err="1" smtClean="0">
                <a:solidFill>
                  <a:srgbClr val="070032"/>
                </a:solidFill>
              </a:rPr>
              <a:t>КТ</a:t>
            </a:r>
            <a:r>
              <a:rPr lang="uk-UA" sz="2000" dirty="0" smtClean="0">
                <a:solidFill>
                  <a:srgbClr val="070032"/>
                </a:solidFill>
              </a:rPr>
              <a:t>.</a:t>
            </a:r>
            <a:endParaRPr lang="ru-RU" sz="2000" dirty="0">
              <a:solidFill>
                <a:srgbClr val="07003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 bwMode="auto">
          <a:xfrm>
            <a:off x="5111552" y="260648"/>
            <a:ext cx="403244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uk-UA" sz="3200" dirty="0">
              <a:solidFill>
                <a:srgbClr val="070032"/>
              </a:solidFill>
              <a:cs typeface="Times New Roman" pitchFamily="18" charset="0"/>
            </a:endParaRPr>
          </a:p>
          <a:p>
            <a:pPr algn="ctr"/>
            <a:r>
              <a:rPr lang="uk-UA" sz="2800" b="1" dirty="0" smtClean="0">
                <a:solidFill>
                  <a:srgbClr val="000054"/>
                </a:solidFill>
              </a:rPr>
              <a:t>02.10.21</a:t>
            </a:r>
            <a:endParaRPr lang="uk-UA" sz="2800" b="1" dirty="0">
              <a:solidFill>
                <a:srgbClr val="000054"/>
              </a:solidFill>
              <a:latin typeface="Arial" charset="0"/>
            </a:endParaRPr>
          </a:p>
          <a:p>
            <a:pPr algn="ctr"/>
            <a:r>
              <a:rPr lang="uk-UA" sz="2800" dirty="0" smtClean="0">
                <a:solidFill>
                  <a:srgbClr val="000054"/>
                </a:solidFill>
              </a:rPr>
              <a:t>На </a:t>
            </a:r>
            <a:r>
              <a:rPr lang="uk-UA" sz="2800" dirty="0">
                <a:solidFill>
                  <a:srgbClr val="000054"/>
                </a:solidFill>
              </a:rPr>
              <a:t>території </a:t>
            </a:r>
            <a:r>
              <a:rPr lang="uk-UA" sz="2800" dirty="0" smtClean="0">
                <a:solidFill>
                  <a:srgbClr val="000054"/>
                </a:solidFill>
              </a:rPr>
              <a:t>парку Гагаріна було проведено профорієнтаційну роботу</a:t>
            </a:r>
            <a:endParaRPr lang="en-US" sz="2800" dirty="0">
              <a:solidFill>
                <a:srgbClr val="000054"/>
              </a:solidFill>
            </a:endParaRPr>
          </a:p>
          <a:p>
            <a:pPr algn="ctr"/>
            <a:endParaRPr lang="ru-RU" sz="4000" dirty="0">
              <a:solidFill>
                <a:srgbClr val="000054"/>
              </a:solidFill>
            </a:endParaRPr>
          </a:p>
          <a:p>
            <a:pPr algn="ctr"/>
            <a:r>
              <a:rPr lang="uk-UA" sz="3200" dirty="0">
                <a:solidFill>
                  <a:srgbClr val="070032"/>
                </a:solidFill>
                <a:cs typeface="Times New Roman" pitchFamily="18" charset="0"/>
              </a:rPr>
              <a:t> </a:t>
            </a:r>
            <a:endParaRPr lang="en-US" sz="3200" dirty="0">
              <a:solidFill>
                <a:srgbClr val="070032"/>
              </a:solidFill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88641"/>
            <a:ext cx="4914546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3068960"/>
            <a:ext cx="2736304" cy="3648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2988" y="-26988"/>
            <a:ext cx="9144001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 l="21597"/>
          <a:stretch>
            <a:fillRect/>
          </a:stretch>
        </p:blipFill>
        <p:spPr bwMode="auto">
          <a:xfrm>
            <a:off x="5795963" y="-26988"/>
            <a:ext cx="403225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1026</Words>
  <Application>Microsoft Office PowerPoint</Application>
  <PresentationFormat>Экран (4:3)</PresentationFormat>
  <Paragraphs>120</Paragraphs>
  <Slides>28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29" baseType="lpstr">
      <vt:lpstr>Тема Office</vt:lpstr>
      <vt:lpstr>Звіт  кафедри комп’ютерних технологій з профорієнтаційної роботи  за 2021-2022 р.р. (вересень 2021-лютий 2022)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Буклет спеціальності 113 прикладна математика  освітня програма “Комп’ютерне моделювання та технології програмування”</vt:lpstr>
      <vt:lpstr>Профорієнтаційна робота зі студентами  спеціальності «Прикладна математика»  машинобудівного коледжу</vt:lpstr>
      <vt:lpstr>Онлайн день відкритих дверей</vt:lpstr>
      <vt:lpstr>Договір  про партнерство та співробітництво між ДНУ ім. Олеся Гончара та Комунальним закладом освіти «Спеціалізованою школою № 55 інформаційно-технологічного  профілю» Дніпровської міської ради 09.02.2022 </vt:lpstr>
      <vt:lpstr>«ФПМ зустрічає таланти» Проведення онлайн зустрічі з учнями випускного 11-А класу «Спеціалізованої школи №55  інформаційно-технологічного  профілю» </vt:lpstr>
      <vt:lpstr>Слайд 24</vt:lpstr>
      <vt:lpstr>Слайд 25</vt:lpstr>
      <vt:lpstr>Слайд 26</vt:lpstr>
      <vt:lpstr>Слайд 27</vt:lpstr>
      <vt:lpstr>Набор абітурієнтів 2021 року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KnightDanila</cp:lastModifiedBy>
  <cp:revision>119</cp:revision>
  <dcterms:created xsi:type="dcterms:W3CDTF">2022-02-21T17:11:46Z</dcterms:created>
  <dcterms:modified xsi:type="dcterms:W3CDTF">2022-02-22T13:11:35Z</dcterms:modified>
</cp:coreProperties>
</file>